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72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70" r:id="rId8"/>
    <p:sldId id="271" r:id="rId9"/>
    <p:sldId id="272" r:id="rId10"/>
    <p:sldId id="269" r:id="rId11"/>
    <p:sldId id="267" r:id="rId12"/>
    <p:sldId id="268" r:id="rId13"/>
    <p:sldId id="264" r:id="rId14"/>
    <p:sldId id="265" r:id="rId15"/>
    <p:sldId id="266" r:id="rId16"/>
  </p:sldIdLst>
  <p:sldSz cx="12192000" cy="6858000"/>
  <p:notesSz cx="6858000" cy="9144000"/>
  <p:embeddedFontLst>
    <p:embeddedFont>
      <p:font typeface="Angsana New" panose="02020603050405020304" pitchFamily="18" charset="-34"/>
      <p:regular r:id="rId17"/>
      <p:bold r:id="rId18"/>
      <p:italic r:id="rId19"/>
      <p:boldItalic r:id="rId20"/>
    </p:embeddedFon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Calibri Light" panose="020F0302020204030204" pitchFamily="34" charset="0"/>
      <p:regular r:id="rId25"/>
      <p:italic r:id="rId26"/>
    </p:embeddedFont>
    <p:embeddedFont>
      <p:font typeface="Cordia New" panose="020B0304020202020204" pitchFamily="34" charset="-34"/>
      <p:regular r:id="rId27"/>
      <p:bold r:id="rId28"/>
      <p:italic r:id="rId29"/>
      <p:boldItalic r:id="rId30"/>
    </p:embeddedFont>
    <p:embeddedFont>
      <p:font typeface="Kanit" panose="00000500000000000000" pitchFamily="2" charset="-34"/>
      <p:regular r:id="rId31"/>
      <p:bold r:id="rId32"/>
      <p:italic r:id="rId33"/>
      <p:boldItalic r:id="rId34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600"/>
    <a:srgbClr val="40404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279" autoAdjust="0"/>
    <p:restoredTop sz="94660"/>
  </p:normalViewPr>
  <p:slideViewPr>
    <p:cSldViewPr snapToGrid="0">
      <p:cViewPr>
        <p:scale>
          <a:sx n="75" d="100"/>
          <a:sy n="75" d="100"/>
        </p:scale>
        <p:origin x="1099" y="2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-489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21" Type="http://schemas.openxmlformats.org/officeDocument/2006/relationships/font" Target="fonts/font5.fntdata"/><Relationship Id="rId34" Type="http://schemas.openxmlformats.org/officeDocument/2006/relationships/font" Target="fonts/font1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font" Target="fonts/font17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font" Target="fonts/font16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font" Target="fonts/font1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สไลด์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h-TH"/>
              <a:t>คลิกเพื่อแก้ไขสไตล์ชื่อเรื่องรองต้นแบบ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E22F4-673E-4BE5-9470-8E21F22991AC}" type="datetimeFigureOut">
              <a:rPr lang="th-TH" smtClean="0"/>
              <a:t>02/11/65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1C345-A9AD-4E79-896A-39A104D4B961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0320371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ชื่อเรื่องและข้อความ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h-TH"/>
              <a:t>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E22F4-673E-4BE5-9470-8E21F22991AC}" type="datetimeFigureOut">
              <a:rPr lang="th-TH" smtClean="0"/>
              <a:t>02/11/65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1C345-A9AD-4E79-896A-39A104D4B961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5598993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ข้อความและชื่อเรื่อง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h-TH"/>
              <a:t>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E22F4-673E-4BE5-9470-8E21F22991AC}" type="datetimeFigureOut">
              <a:rPr lang="th-TH" smtClean="0"/>
              <a:t>02/11/65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1C345-A9AD-4E79-896A-39A104D4B961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6963663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ชื่อเรื่องและเนื้อห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h-TH"/>
              <a:t>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E22F4-673E-4BE5-9470-8E21F22991AC}" type="datetimeFigureOut">
              <a:rPr lang="th-TH" smtClean="0"/>
              <a:t>02/11/65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1C345-A9AD-4E79-896A-39A104D4B961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0240470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h-TH"/>
              <a:t>แก้ไขสไตล์ของข้อความต้นแบบ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E22F4-673E-4BE5-9470-8E21F22991AC}" type="datetimeFigureOut">
              <a:rPr lang="th-TH" smtClean="0"/>
              <a:t>02/11/65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1C345-A9AD-4E79-896A-39A104D4B961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1780789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เนื้อหา 2 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h-TH"/>
              <a:t>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h-TH"/>
              <a:t>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E22F4-673E-4BE5-9470-8E21F22991AC}" type="datetimeFigureOut">
              <a:rPr lang="th-TH" smtClean="0"/>
              <a:t>02/11/65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1C345-A9AD-4E79-896A-39A104D4B961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8662753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การเปรียบเทีย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/>
              <a:t>แก้ไขสไตล์ของข้อความต้นแบบ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h-TH"/>
              <a:t>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/>
              <a:t>แก้ไขสไตล์ของข้อความต้นแบบ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h-TH"/>
              <a:t>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E22F4-673E-4BE5-9470-8E21F22991AC}" type="datetimeFigureOut">
              <a:rPr lang="th-TH" smtClean="0"/>
              <a:t>02/11/65</a:t>
            </a:fld>
            <a:endParaRPr lang="th-T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1C345-A9AD-4E79-896A-39A104D4B961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003927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เฉพาะ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E22F4-673E-4BE5-9470-8E21F22991AC}" type="datetimeFigureOut">
              <a:rPr lang="th-TH" smtClean="0"/>
              <a:t>02/11/65</a:t>
            </a:fld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1C345-A9AD-4E79-896A-39A104D4B961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9832278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ว่างเปล่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E22F4-673E-4BE5-9470-8E21F22991AC}" type="datetimeFigureOut">
              <a:rPr lang="th-TH" smtClean="0"/>
              <a:t>02/11/65</a:t>
            </a:fld>
            <a:endParaRPr lang="th-T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1C345-A9AD-4E79-896A-39A104D4B961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1041056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เนื้อหา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h-TH"/>
              <a:t>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h-TH"/>
              <a:t>แก้ไขสไตล์ของข้อความต้นแบบ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E22F4-673E-4BE5-9470-8E21F22991AC}" type="datetimeFigureOut">
              <a:rPr lang="th-TH" smtClean="0"/>
              <a:t>02/11/65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1C345-A9AD-4E79-896A-39A104D4B961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0201951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รูปภาพ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th-TH"/>
              <a:t>คลิกไอคอนเพื่อเพิ่มรูปภาพ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h-TH"/>
              <a:t>แก้ไขสไตล์ของข้อความต้นแบบ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E22F4-673E-4BE5-9470-8E21F22991AC}" type="datetimeFigureOut">
              <a:rPr lang="th-TH" smtClean="0"/>
              <a:t>02/11/65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1C345-A9AD-4E79-896A-39A104D4B961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5918420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b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h-TH"/>
              <a:t>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CE22F4-673E-4BE5-9470-8E21F22991AC}" type="datetimeFigureOut">
              <a:rPr lang="th-TH" smtClean="0"/>
              <a:t>02/11/65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31C345-A9AD-4E79-896A-39A104D4B961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2641152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jpe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สี่เหลี่ยมผืนผ้า 4">
            <a:extLst>
              <a:ext uri="{FF2B5EF4-FFF2-40B4-BE49-F238E27FC236}">
                <a16:creationId xmlns:a16="http://schemas.microsoft.com/office/drawing/2014/main" id="{A3815367-3B2B-4AD0-9C46-5F7A13328B04}"/>
              </a:ext>
            </a:extLst>
          </p:cNvPr>
          <p:cNvSpPr/>
          <p:nvPr/>
        </p:nvSpPr>
        <p:spPr>
          <a:xfrm>
            <a:off x="5243805" y="1222309"/>
            <a:ext cx="6344816" cy="1931438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" name="สี่เหลี่ยมผืนผ้า 3">
            <a:extLst>
              <a:ext uri="{FF2B5EF4-FFF2-40B4-BE49-F238E27FC236}">
                <a16:creationId xmlns:a16="http://schemas.microsoft.com/office/drawing/2014/main" id="{A2CFAF65-B058-4355-A2B7-4DC552825096}"/>
              </a:ext>
            </a:extLst>
          </p:cNvPr>
          <p:cNvSpPr/>
          <p:nvPr/>
        </p:nvSpPr>
        <p:spPr>
          <a:xfrm>
            <a:off x="5839882" y="1353137"/>
            <a:ext cx="5359159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th-TH" sz="3600" dirty="0">
                <a:solidFill>
                  <a:schemeClr val="bg1"/>
                </a:solidFill>
                <a:latin typeface="Kanit" pitchFamily="2" charset="-34"/>
                <a:cs typeface="Kanit" pitchFamily="2" charset="-34"/>
              </a:rPr>
              <a:t>การแปลโปรแกรม</a:t>
            </a:r>
            <a:r>
              <a:rPr lang="th-TH" sz="3600" dirty="0">
                <a:solidFill>
                  <a:srgbClr val="FFC000"/>
                </a:solidFill>
                <a:latin typeface="Kanit" pitchFamily="2" charset="-34"/>
                <a:cs typeface="Kanit" pitchFamily="2" charset="-34"/>
              </a:rPr>
              <a:t>ข้ามเครื่อง</a:t>
            </a:r>
            <a:br>
              <a:rPr lang="th-TH" sz="3600" dirty="0">
                <a:solidFill>
                  <a:srgbClr val="FFC000"/>
                </a:solidFill>
                <a:latin typeface="Kanit" pitchFamily="2" charset="-34"/>
                <a:cs typeface="Kanit" pitchFamily="2" charset="-34"/>
              </a:rPr>
            </a:br>
            <a:r>
              <a:rPr lang="th-TH" sz="3600" dirty="0">
                <a:solidFill>
                  <a:schemeClr val="bg1"/>
                </a:solidFill>
                <a:latin typeface="Kanit" pitchFamily="2" charset="-34"/>
                <a:cs typeface="Kanit" pitchFamily="2" charset="-34"/>
              </a:rPr>
              <a:t>สำหรับระบบฝังตัว</a:t>
            </a:r>
          </a:p>
        </p:txBody>
      </p:sp>
      <p:sp>
        <p:nvSpPr>
          <p:cNvPr id="6" name="สี่เหลี่ยมผืนผ้า 5">
            <a:extLst>
              <a:ext uri="{FF2B5EF4-FFF2-40B4-BE49-F238E27FC236}">
                <a16:creationId xmlns:a16="http://schemas.microsoft.com/office/drawing/2014/main" id="{FE66A35F-ECEF-45FC-B430-94BA089B0AAF}"/>
              </a:ext>
            </a:extLst>
          </p:cNvPr>
          <p:cNvSpPr/>
          <p:nvPr/>
        </p:nvSpPr>
        <p:spPr>
          <a:xfrm>
            <a:off x="6521784" y="2732253"/>
            <a:ext cx="37888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Cross Compiler for Embedded Systems</a:t>
            </a:r>
            <a:endParaRPr lang="th-TH" dirty="0">
              <a:solidFill>
                <a:schemeClr val="bg1"/>
              </a:solidFill>
            </a:endParaRPr>
          </a:p>
        </p:txBody>
      </p:sp>
      <p:cxnSp>
        <p:nvCxnSpPr>
          <p:cNvPr id="8" name="ตัวเชื่อมต่อตรง 7">
            <a:extLst>
              <a:ext uri="{FF2B5EF4-FFF2-40B4-BE49-F238E27FC236}">
                <a16:creationId xmlns:a16="http://schemas.microsoft.com/office/drawing/2014/main" id="{1515924A-5054-407B-999C-A64A1582FD75}"/>
              </a:ext>
            </a:extLst>
          </p:cNvPr>
          <p:cNvCxnSpPr/>
          <p:nvPr/>
        </p:nvCxnSpPr>
        <p:spPr>
          <a:xfrm>
            <a:off x="5728997" y="2612460"/>
            <a:ext cx="5374432" cy="0"/>
          </a:xfrm>
          <a:prstGeom prst="line">
            <a:avLst/>
          </a:prstGeom>
          <a:ln w="66675" cap="rnd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สี่เหลี่ยมผืนผ้า 8">
            <a:extLst>
              <a:ext uri="{FF2B5EF4-FFF2-40B4-BE49-F238E27FC236}">
                <a16:creationId xmlns:a16="http://schemas.microsoft.com/office/drawing/2014/main" id="{F4DBB229-BAEC-4767-A960-B0C197937937}"/>
              </a:ext>
            </a:extLst>
          </p:cNvPr>
          <p:cNvSpPr/>
          <p:nvPr/>
        </p:nvSpPr>
        <p:spPr>
          <a:xfrm>
            <a:off x="4982546" y="1222309"/>
            <a:ext cx="195943" cy="193143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3" name="สี่เหลี่ยมผืนผ้า 12">
            <a:extLst>
              <a:ext uri="{FF2B5EF4-FFF2-40B4-BE49-F238E27FC236}">
                <a16:creationId xmlns:a16="http://schemas.microsoft.com/office/drawing/2014/main" id="{257ADD36-4F9B-476E-8370-C61BA7D750F9}"/>
              </a:ext>
            </a:extLst>
          </p:cNvPr>
          <p:cNvSpPr/>
          <p:nvPr/>
        </p:nvSpPr>
        <p:spPr>
          <a:xfrm>
            <a:off x="8626627" y="4402845"/>
            <a:ext cx="2912232" cy="14080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th-TH" dirty="0">
                <a:latin typeface="Kanit" pitchFamily="2" charset="-34"/>
                <a:ea typeface="Cordia New" panose="020B0304020202020204" pitchFamily="34" charset="-34"/>
                <a:cs typeface="Kanit" pitchFamily="2" charset="-34"/>
              </a:rPr>
              <a:t>นายชานน  หลีนายน้ำ 	</a:t>
            </a:r>
            <a:br>
              <a:rPr lang="th-TH" dirty="0">
                <a:latin typeface="Kanit" pitchFamily="2" charset="-34"/>
                <a:ea typeface="Cordia New" panose="020B0304020202020204" pitchFamily="34" charset="-34"/>
                <a:cs typeface="Kanit" pitchFamily="2" charset="-34"/>
              </a:rPr>
            </a:br>
            <a:r>
              <a:rPr lang="th-TH" dirty="0">
                <a:latin typeface="Kanit" pitchFamily="2" charset="-34"/>
                <a:ea typeface="Cordia New" panose="020B0304020202020204" pitchFamily="34" charset="-34"/>
                <a:cs typeface="Kanit" pitchFamily="2" charset="-34"/>
              </a:rPr>
              <a:t>รหัส 162404140</a:t>
            </a:r>
            <a:r>
              <a:rPr lang="th-TH" dirty="0">
                <a:solidFill>
                  <a:srgbClr val="FFC000"/>
                </a:solidFill>
                <a:latin typeface="Kanit" pitchFamily="2" charset="-34"/>
                <a:ea typeface="Cordia New" panose="020B0304020202020204" pitchFamily="34" charset="-34"/>
                <a:cs typeface="Kanit" pitchFamily="2" charset="-34"/>
              </a:rPr>
              <a:t>010</a:t>
            </a:r>
            <a:endParaRPr lang="en-US" dirty="0">
              <a:latin typeface="Kanit" pitchFamily="2" charset="-34"/>
              <a:ea typeface="Cordia New" panose="020B0304020202020204" pitchFamily="34" charset="-34"/>
              <a:cs typeface="Kanit" pitchFamily="2" charset="-34"/>
            </a:endParaRPr>
          </a:p>
          <a:p>
            <a:pPr>
              <a:lnSpc>
                <a:spcPct val="200000"/>
              </a:lnSpc>
              <a:spcAft>
                <a:spcPts val="0"/>
              </a:spcAft>
            </a:pPr>
            <a:r>
              <a:rPr lang="en-US" dirty="0">
                <a:latin typeface="Kanit" pitchFamily="2" charset="-34"/>
                <a:ea typeface="Cordia New" panose="020B0304020202020204" pitchFamily="34" charset="-34"/>
                <a:cs typeface="Kanit" pitchFamily="2" charset="-34"/>
              </a:rPr>
              <a:t> </a:t>
            </a:r>
            <a:endParaRPr lang="en-US" dirty="0">
              <a:effectLst/>
              <a:latin typeface="Kanit" pitchFamily="2" charset="-34"/>
              <a:ea typeface="Cordia New" panose="020B0304020202020204" pitchFamily="34" charset="-34"/>
              <a:cs typeface="Kanit" pitchFamily="2" charset="-34"/>
            </a:endParaRPr>
          </a:p>
        </p:txBody>
      </p:sp>
      <p:sp>
        <p:nvSpPr>
          <p:cNvPr id="14" name="สี่เหลี่ยมผืนผ้า 13">
            <a:extLst>
              <a:ext uri="{FF2B5EF4-FFF2-40B4-BE49-F238E27FC236}">
                <a16:creationId xmlns:a16="http://schemas.microsoft.com/office/drawing/2014/main" id="{83A4CF36-9EDB-460D-AB98-8F56A0C6A33F}"/>
              </a:ext>
            </a:extLst>
          </p:cNvPr>
          <p:cNvSpPr/>
          <p:nvPr/>
        </p:nvSpPr>
        <p:spPr>
          <a:xfrm>
            <a:off x="3210813" y="4402845"/>
            <a:ext cx="2559698" cy="8887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th-TH" dirty="0">
                <a:latin typeface="Kanit" pitchFamily="2" charset="-34"/>
                <a:ea typeface="Cordia New" panose="020B0304020202020204" pitchFamily="34" charset="-34"/>
                <a:cs typeface="Kanit" pitchFamily="2" charset="-34"/>
              </a:rPr>
              <a:t>นายกอมารุดดีน บูเก็ม    </a:t>
            </a:r>
            <a:br>
              <a:rPr lang="th-TH" dirty="0">
                <a:latin typeface="Kanit" pitchFamily="2" charset="-34"/>
                <a:ea typeface="Cordia New" panose="020B0304020202020204" pitchFamily="34" charset="-34"/>
                <a:cs typeface="Kanit" pitchFamily="2" charset="-34"/>
              </a:rPr>
            </a:br>
            <a:r>
              <a:rPr lang="th-TH" dirty="0">
                <a:latin typeface="Kanit" pitchFamily="2" charset="-34"/>
                <a:ea typeface="Cordia New" panose="020B0304020202020204" pitchFamily="34" charset="-34"/>
                <a:cs typeface="Kanit" pitchFamily="2" charset="-34"/>
              </a:rPr>
              <a:t>รหัส 162404140</a:t>
            </a:r>
            <a:r>
              <a:rPr lang="th-TH" dirty="0">
                <a:solidFill>
                  <a:srgbClr val="FFC000"/>
                </a:solidFill>
                <a:latin typeface="Kanit" pitchFamily="2" charset="-34"/>
                <a:ea typeface="Cordia New" panose="020B0304020202020204" pitchFamily="34" charset="-34"/>
                <a:cs typeface="Kanit" pitchFamily="2" charset="-34"/>
              </a:rPr>
              <a:t>038</a:t>
            </a:r>
            <a:endParaRPr lang="en-US" dirty="0">
              <a:solidFill>
                <a:srgbClr val="FFC000"/>
              </a:solidFill>
              <a:latin typeface="Kanit" pitchFamily="2" charset="-34"/>
              <a:ea typeface="Cordia New" panose="020B0304020202020204" pitchFamily="34" charset="-34"/>
              <a:cs typeface="Kanit" pitchFamily="2" charset="-34"/>
            </a:endParaRPr>
          </a:p>
        </p:txBody>
      </p:sp>
      <p:pic>
        <p:nvPicPr>
          <p:cNvPr id="15" name="Picture 2" descr="ไม่มีคำอธิบายรูปภาพ">
            <a:extLst>
              <a:ext uri="{FF2B5EF4-FFF2-40B4-BE49-F238E27FC236}">
                <a16:creationId xmlns:a16="http://schemas.microsoft.com/office/drawing/2014/main" id="{F5ADC4BF-4DFD-403B-98A5-2410B560F7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" t="1766" r="-368" b="21031"/>
          <a:stretch/>
        </p:blipFill>
        <p:spPr bwMode="auto">
          <a:xfrm>
            <a:off x="1348373" y="4161342"/>
            <a:ext cx="1396640" cy="1438120"/>
          </a:xfrm>
          <a:prstGeom prst="ellipse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ตัวเชื่อมต่อตรง 16">
            <a:extLst>
              <a:ext uri="{FF2B5EF4-FFF2-40B4-BE49-F238E27FC236}">
                <a16:creationId xmlns:a16="http://schemas.microsoft.com/office/drawing/2014/main" id="{BB1C7A74-8D54-4F50-8C7A-CD23A8876223}"/>
              </a:ext>
            </a:extLst>
          </p:cNvPr>
          <p:cNvCxnSpPr/>
          <p:nvPr/>
        </p:nvCxnSpPr>
        <p:spPr>
          <a:xfrm>
            <a:off x="3041779" y="4449500"/>
            <a:ext cx="0" cy="888705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8" name="ตัวเชื่อมต่อตรง 17">
            <a:extLst>
              <a:ext uri="{FF2B5EF4-FFF2-40B4-BE49-F238E27FC236}">
                <a16:creationId xmlns:a16="http://schemas.microsoft.com/office/drawing/2014/main" id="{E9A3F4CB-CBA4-42D6-B64D-E404447EE0A7}"/>
              </a:ext>
            </a:extLst>
          </p:cNvPr>
          <p:cNvCxnSpPr/>
          <p:nvPr/>
        </p:nvCxnSpPr>
        <p:spPr>
          <a:xfrm>
            <a:off x="8503291" y="4452607"/>
            <a:ext cx="0" cy="888705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21" name="รูปภาพ 20">
            <a:extLst>
              <a:ext uri="{FF2B5EF4-FFF2-40B4-BE49-F238E27FC236}">
                <a16:creationId xmlns:a16="http://schemas.microsoft.com/office/drawing/2014/main" id="{34E8EF4C-020E-46A8-8EF9-1E0AA8EA5E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6783" r="12580"/>
          <a:stretch/>
        </p:blipFill>
        <p:spPr>
          <a:xfrm>
            <a:off x="6749881" y="4161342"/>
            <a:ext cx="1472685" cy="1438120"/>
          </a:xfrm>
          <a:prstGeom prst="ellipse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สี่เหลี่ยมผืนผ้า 1">
            <a:extLst>
              <a:ext uri="{FF2B5EF4-FFF2-40B4-BE49-F238E27FC236}">
                <a16:creationId xmlns:a16="http://schemas.microsoft.com/office/drawing/2014/main" id="{0733716A-B622-4570-B0A6-3C82D23971FE}"/>
              </a:ext>
            </a:extLst>
          </p:cNvPr>
          <p:cNvSpPr/>
          <p:nvPr/>
        </p:nvSpPr>
        <p:spPr>
          <a:xfrm>
            <a:off x="4853685" y="3212579"/>
            <a:ext cx="712505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h-TH" sz="1200" dirty="0">
                <a:latin typeface="Kanit" panose="00000500000000000000" pitchFamily="2" charset="-34"/>
                <a:ea typeface="Calibri" panose="020F0502020204030204" pitchFamily="34" charset="0"/>
                <a:cs typeface="Kanit" panose="00000500000000000000" pitchFamily="2" charset="-34"/>
              </a:rPr>
              <a:t>ปริญญานิพนธ์นี้เป็นส่วนหนึ่งของการศึกษาตามหลักสูตรวิศวกรรม</a:t>
            </a:r>
            <a:r>
              <a:rPr lang="th-TH" sz="1200" dirty="0" err="1">
                <a:latin typeface="Kanit" panose="00000500000000000000" pitchFamily="2" charset="-34"/>
                <a:ea typeface="Calibri" panose="020F0502020204030204" pitchFamily="34" charset="0"/>
                <a:cs typeface="Kanit" panose="00000500000000000000" pitchFamily="2" charset="-34"/>
              </a:rPr>
              <a:t>ศา</a:t>
            </a:r>
            <a:r>
              <a:rPr lang="th-TH" sz="1200" dirty="0">
                <a:latin typeface="Kanit" panose="00000500000000000000" pitchFamily="2" charset="-34"/>
                <a:ea typeface="Calibri" panose="020F0502020204030204" pitchFamily="34" charset="0"/>
                <a:cs typeface="Kanit" panose="00000500000000000000" pitchFamily="2" charset="-34"/>
              </a:rPr>
              <a:t>สตรบัณฑิต</a:t>
            </a:r>
            <a:r>
              <a:rPr lang="en-US" sz="1200" dirty="0">
                <a:latin typeface="Kanit" panose="00000500000000000000" pitchFamily="2" charset="-34"/>
                <a:ea typeface="Calibri" panose="020F0502020204030204" pitchFamily="34" charset="0"/>
                <a:cs typeface="Kanit" panose="00000500000000000000" pitchFamily="2" charset="-34"/>
              </a:rPr>
              <a:t> </a:t>
            </a:r>
          </a:p>
          <a:p>
            <a:pPr algn="ctr"/>
            <a:r>
              <a:rPr lang="th-TH" sz="1200" dirty="0">
                <a:latin typeface="Kanit" panose="00000500000000000000" pitchFamily="2" charset="-34"/>
                <a:ea typeface="Calibri" panose="020F0502020204030204" pitchFamily="34" charset="0"/>
                <a:cs typeface="Kanit" panose="00000500000000000000" pitchFamily="2" charset="-34"/>
              </a:rPr>
              <a:t>สาขาวิศวกรรมคอมพิวเตอร์  คณะวิศวกรรมศาสตร์</a:t>
            </a:r>
            <a:r>
              <a:rPr lang="en-US" sz="1200" dirty="0">
                <a:latin typeface="Kanit" panose="00000500000000000000" pitchFamily="2" charset="-34"/>
                <a:ea typeface="Calibri" panose="020F0502020204030204" pitchFamily="34" charset="0"/>
                <a:cs typeface="Kanit" panose="00000500000000000000" pitchFamily="2" charset="-34"/>
              </a:rPr>
              <a:t>  </a:t>
            </a:r>
            <a:r>
              <a:rPr lang="th-TH" sz="1200" dirty="0">
                <a:latin typeface="Kanit" panose="00000500000000000000" pitchFamily="2" charset="-34"/>
                <a:ea typeface="Calibri" panose="020F0502020204030204" pitchFamily="34" charset="0"/>
                <a:cs typeface="Kanit" panose="00000500000000000000" pitchFamily="2" charset="-34"/>
              </a:rPr>
              <a:t>มหาวิทยาลัยเทคโนโลยีราชมงคลศรีวิชัย</a:t>
            </a:r>
            <a:r>
              <a:rPr lang="en-US" sz="1200" dirty="0">
                <a:latin typeface="Kanit" panose="00000500000000000000" pitchFamily="2" charset="-34"/>
                <a:ea typeface="Calibri" panose="020F0502020204030204" pitchFamily="34" charset="0"/>
                <a:cs typeface="Kanit" panose="00000500000000000000" pitchFamily="2" charset="-34"/>
              </a:rPr>
              <a:t>  </a:t>
            </a:r>
            <a:r>
              <a:rPr lang="th-TH" sz="1200" dirty="0">
                <a:latin typeface="Kanit" panose="00000500000000000000" pitchFamily="2" charset="-34"/>
                <a:ea typeface="Calibri" panose="020F0502020204030204" pitchFamily="34" charset="0"/>
                <a:cs typeface="Kanit" panose="00000500000000000000" pitchFamily="2" charset="-34"/>
              </a:rPr>
              <a:t>ปีการศึกษา 2565</a:t>
            </a:r>
            <a:endParaRPr lang="en-US" sz="1200" dirty="0"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984410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D2080B67-E2D0-40EF-8013-7F7C0A740FC4}"/>
              </a:ext>
            </a:extLst>
          </p:cNvPr>
          <p:cNvSpPr txBox="1"/>
          <p:nvPr/>
        </p:nvSpPr>
        <p:spPr>
          <a:xfrm>
            <a:off x="419877" y="14196"/>
            <a:ext cx="85792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nit" pitchFamily="2" charset="-34"/>
                <a:cs typeface="Kanit" pitchFamily="2" charset="-34"/>
              </a:rPr>
              <a:t>10</a:t>
            </a:r>
            <a:endParaRPr lang="th-TH" sz="54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anit" pitchFamily="2" charset="-34"/>
              <a:cs typeface="Kanit" pitchFamily="2" charset="-34"/>
            </a:endParaRPr>
          </a:p>
        </p:txBody>
      </p:sp>
      <p:sp>
        <p:nvSpPr>
          <p:cNvPr id="10" name="ลูกศร: รูปห้าเหลี่ยม 9">
            <a:extLst>
              <a:ext uri="{FF2B5EF4-FFF2-40B4-BE49-F238E27FC236}">
                <a16:creationId xmlns:a16="http://schemas.microsoft.com/office/drawing/2014/main" id="{15E21FC2-6BBE-451A-BB90-6485E88C83C2}"/>
              </a:ext>
            </a:extLst>
          </p:cNvPr>
          <p:cNvSpPr/>
          <p:nvPr/>
        </p:nvSpPr>
        <p:spPr>
          <a:xfrm rot="10800000">
            <a:off x="8512631" y="111967"/>
            <a:ext cx="3813107" cy="727787"/>
          </a:xfrm>
          <a:prstGeom prst="homePlate">
            <a:avLst>
              <a:gd name="adj" fmla="val 57519"/>
            </a:avLst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1" name="ลูกศร: รูปห้าเหลี่ยม 10">
            <a:extLst>
              <a:ext uri="{FF2B5EF4-FFF2-40B4-BE49-F238E27FC236}">
                <a16:creationId xmlns:a16="http://schemas.microsoft.com/office/drawing/2014/main" id="{60534247-8195-4D7C-B47E-F64158CA8056}"/>
              </a:ext>
            </a:extLst>
          </p:cNvPr>
          <p:cNvSpPr/>
          <p:nvPr/>
        </p:nvSpPr>
        <p:spPr>
          <a:xfrm rot="10800000">
            <a:off x="8534400" y="167953"/>
            <a:ext cx="3813107" cy="727787"/>
          </a:xfrm>
          <a:prstGeom prst="homePlate">
            <a:avLst>
              <a:gd name="adj" fmla="val 57519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6" name="รูปภาพ 5">
            <a:extLst>
              <a:ext uri="{FF2B5EF4-FFF2-40B4-BE49-F238E27FC236}">
                <a16:creationId xmlns:a16="http://schemas.microsoft.com/office/drawing/2014/main" id="{E4795858-BCBB-4B27-83E4-74A00B9C0C0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476323" y="1644072"/>
            <a:ext cx="9239354" cy="4334481"/>
          </a:xfrm>
          <a:prstGeom prst="rect">
            <a:avLst/>
          </a:prstGeom>
        </p:spPr>
      </p:pic>
      <p:pic>
        <p:nvPicPr>
          <p:cNvPr id="2" name="รูปภาพ 1">
            <a:extLst>
              <a:ext uri="{FF2B5EF4-FFF2-40B4-BE49-F238E27FC236}">
                <a16:creationId xmlns:a16="http://schemas.microsoft.com/office/drawing/2014/main" id="{C67567B9-39CA-470C-AE45-A42077BB65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6048" y="1734695"/>
            <a:ext cx="2928989" cy="394287"/>
          </a:xfrm>
          <a:prstGeom prst="rect">
            <a:avLst/>
          </a:prstGeom>
        </p:spPr>
      </p:pic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3FE02738-03D3-49C3-8C13-B20C25925E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6160" y="1675531"/>
            <a:ext cx="1714739" cy="438211"/>
          </a:xfrm>
          <a:prstGeom prst="rect">
            <a:avLst/>
          </a:prstGeom>
        </p:spPr>
      </p:pic>
      <p:sp>
        <p:nvSpPr>
          <p:cNvPr id="9" name="กล่องข้อความ 8">
            <a:extLst>
              <a:ext uri="{FF2B5EF4-FFF2-40B4-BE49-F238E27FC236}">
                <a16:creationId xmlns:a16="http://schemas.microsoft.com/office/drawing/2014/main" id="{BB32A013-18B2-4F85-8C15-431C47DFAF61}"/>
              </a:ext>
            </a:extLst>
          </p:cNvPr>
          <p:cNvSpPr txBox="1"/>
          <p:nvPr/>
        </p:nvSpPr>
        <p:spPr>
          <a:xfrm>
            <a:off x="9166938" y="347180"/>
            <a:ext cx="30123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nit" pitchFamily="2" charset="-34"/>
                <a:cs typeface="Kanit" pitchFamily="2" charset="-34"/>
              </a:rPr>
              <a:t>ณ ปัจจุบัน   หน้าเว็บไซต์</a:t>
            </a: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nit" pitchFamily="2" charset="-34"/>
                <a:cs typeface="Kanit" pitchFamily="2" charset="-34"/>
              </a:rPr>
              <a:t> (</a:t>
            </a:r>
            <a:r>
              <a:rPr lang="th-TH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nit" pitchFamily="2" charset="-34"/>
                <a:cs typeface="Kanit" pitchFamily="2" charset="-34"/>
              </a:rPr>
              <a:t>ต่อ</a:t>
            </a: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nit" pitchFamily="2" charset="-34"/>
                <a:cs typeface="Kanit" pitchFamily="2" charset="-34"/>
              </a:rPr>
              <a:t>)</a:t>
            </a:r>
            <a:endParaRPr lang="th-TH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anit" pitchFamily="2" charset="-34"/>
              <a:cs typeface="Kanit" pitchFamily="2" charset="-34"/>
            </a:endParaRPr>
          </a:p>
        </p:txBody>
      </p:sp>
      <p:sp>
        <p:nvSpPr>
          <p:cNvPr id="13" name="สี่เหลี่ยมผืนผ้า 12">
            <a:extLst>
              <a:ext uri="{FF2B5EF4-FFF2-40B4-BE49-F238E27FC236}">
                <a16:creationId xmlns:a16="http://schemas.microsoft.com/office/drawing/2014/main" id="{4442F324-A423-4028-B841-1F6B4DB89C1C}"/>
              </a:ext>
            </a:extLst>
          </p:cNvPr>
          <p:cNvSpPr/>
          <p:nvPr/>
        </p:nvSpPr>
        <p:spPr>
          <a:xfrm>
            <a:off x="7490197" y="1237922"/>
            <a:ext cx="41713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Kanit" panose="00000500000000000000" pitchFamily="2" charset="-34"/>
                <a:cs typeface="Kanit" panose="00000500000000000000" pitchFamily="2" charset="-34"/>
              </a:rPr>
              <a:t>https://funny-sable-653e3a.netlify.app/ui/</a:t>
            </a:r>
          </a:p>
        </p:txBody>
      </p:sp>
      <p:sp>
        <p:nvSpPr>
          <p:cNvPr id="14" name="กล่องข้อความ 13">
            <a:extLst>
              <a:ext uri="{FF2B5EF4-FFF2-40B4-BE49-F238E27FC236}">
                <a16:creationId xmlns:a16="http://schemas.microsoft.com/office/drawing/2014/main" id="{622D5F7D-4038-493A-A5F8-230F3267F9F3}"/>
              </a:ext>
            </a:extLst>
          </p:cNvPr>
          <p:cNvSpPr txBox="1"/>
          <p:nvPr/>
        </p:nvSpPr>
        <p:spPr>
          <a:xfrm>
            <a:off x="2601266" y="716512"/>
            <a:ext cx="26148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nit" pitchFamily="2" charset="-34"/>
                <a:cs typeface="Kanit" pitchFamily="2" charset="-34"/>
              </a:rPr>
              <a:t>จอแสดงผล</a:t>
            </a:r>
          </a:p>
        </p:txBody>
      </p:sp>
    </p:spTree>
    <p:extLst>
      <p:ext uri="{BB962C8B-B14F-4D97-AF65-F5344CB8AC3E}">
        <p14:creationId xmlns:p14="http://schemas.microsoft.com/office/powerpoint/2010/main" val="23734804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D2080B67-E2D0-40EF-8013-7F7C0A740FC4}"/>
              </a:ext>
            </a:extLst>
          </p:cNvPr>
          <p:cNvSpPr txBox="1"/>
          <p:nvPr/>
        </p:nvSpPr>
        <p:spPr>
          <a:xfrm>
            <a:off x="419877" y="14196"/>
            <a:ext cx="62709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nit" pitchFamily="2" charset="-34"/>
                <a:cs typeface="Kanit" pitchFamily="2" charset="-34"/>
              </a:rPr>
              <a:t>11</a:t>
            </a:r>
            <a:endParaRPr lang="th-TH" sz="54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anit" pitchFamily="2" charset="-34"/>
              <a:cs typeface="Kanit" pitchFamily="2" charset="-34"/>
            </a:endParaRPr>
          </a:p>
        </p:txBody>
      </p:sp>
      <p:sp>
        <p:nvSpPr>
          <p:cNvPr id="10" name="ลูกศร: รูปห้าเหลี่ยม 9">
            <a:extLst>
              <a:ext uri="{FF2B5EF4-FFF2-40B4-BE49-F238E27FC236}">
                <a16:creationId xmlns:a16="http://schemas.microsoft.com/office/drawing/2014/main" id="{15E21FC2-6BBE-451A-BB90-6485E88C83C2}"/>
              </a:ext>
            </a:extLst>
          </p:cNvPr>
          <p:cNvSpPr/>
          <p:nvPr/>
        </p:nvSpPr>
        <p:spPr>
          <a:xfrm rot="10800000">
            <a:off x="8512631" y="111967"/>
            <a:ext cx="3813107" cy="727787"/>
          </a:xfrm>
          <a:prstGeom prst="homePlate">
            <a:avLst>
              <a:gd name="adj" fmla="val 57519"/>
            </a:avLst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1" name="ลูกศร: รูปห้าเหลี่ยม 10">
            <a:extLst>
              <a:ext uri="{FF2B5EF4-FFF2-40B4-BE49-F238E27FC236}">
                <a16:creationId xmlns:a16="http://schemas.microsoft.com/office/drawing/2014/main" id="{60534247-8195-4D7C-B47E-F64158CA8056}"/>
              </a:ext>
            </a:extLst>
          </p:cNvPr>
          <p:cNvSpPr/>
          <p:nvPr/>
        </p:nvSpPr>
        <p:spPr>
          <a:xfrm rot="10800000">
            <a:off x="8534400" y="167953"/>
            <a:ext cx="3813107" cy="727787"/>
          </a:xfrm>
          <a:prstGeom prst="homePlate">
            <a:avLst>
              <a:gd name="adj" fmla="val 57519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7" name="กล่องข้อความ 6">
            <a:extLst>
              <a:ext uri="{FF2B5EF4-FFF2-40B4-BE49-F238E27FC236}">
                <a16:creationId xmlns:a16="http://schemas.microsoft.com/office/drawing/2014/main" id="{39226896-406E-4905-9A67-B21EC3F4F7D0}"/>
              </a:ext>
            </a:extLst>
          </p:cNvPr>
          <p:cNvSpPr txBox="1"/>
          <p:nvPr/>
        </p:nvSpPr>
        <p:spPr>
          <a:xfrm>
            <a:off x="3530444" y="731095"/>
            <a:ext cx="19559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nit" pitchFamily="2" charset="-34"/>
                <a:cs typeface="Kanit" pitchFamily="2" charset="-34"/>
              </a:rPr>
              <a:t>ชุดคำสั่ง</a:t>
            </a:r>
          </a:p>
        </p:txBody>
      </p:sp>
      <p:sp>
        <p:nvSpPr>
          <p:cNvPr id="9" name="กล่องข้อความ 8">
            <a:extLst>
              <a:ext uri="{FF2B5EF4-FFF2-40B4-BE49-F238E27FC236}">
                <a16:creationId xmlns:a16="http://schemas.microsoft.com/office/drawing/2014/main" id="{E6336FF8-79CF-48B0-B8B4-185368DADC6E}"/>
              </a:ext>
            </a:extLst>
          </p:cNvPr>
          <p:cNvSpPr txBox="1"/>
          <p:nvPr/>
        </p:nvSpPr>
        <p:spPr>
          <a:xfrm>
            <a:off x="9166938" y="347180"/>
            <a:ext cx="30123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nit" pitchFamily="2" charset="-34"/>
                <a:cs typeface="Kanit" pitchFamily="2" charset="-34"/>
              </a:rPr>
              <a:t>ณ ปัจจุบัน   หน้าเว็บไซต์</a:t>
            </a: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nit" pitchFamily="2" charset="-34"/>
                <a:cs typeface="Kanit" pitchFamily="2" charset="-34"/>
              </a:rPr>
              <a:t> (</a:t>
            </a:r>
            <a:r>
              <a:rPr lang="th-TH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nit" pitchFamily="2" charset="-34"/>
                <a:cs typeface="Kanit" pitchFamily="2" charset="-34"/>
              </a:rPr>
              <a:t>ต่อ</a:t>
            </a: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nit" pitchFamily="2" charset="-34"/>
                <a:cs typeface="Kanit" pitchFamily="2" charset="-34"/>
              </a:rPr>
              <a:t>)</a:t>
            </a:r>
            <a:endParaRPr lang="th-TH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anit" pitchFamily="2" charset="-34"/>
              <a:cs typeface="Kanit" pitchFamily="2" charset="-34"/>
            </a:endParaRPr>
          </a:p>
        </p:txBody>
      </p:sp>
      <p:sp>
        <p:nvSpPr>
          <p:cNvPr id="13" name="สี่เหลี่ยมผืนผ้า 12">
            <a:extLst>
              <a:ext uri="{FF2B5EF4-FFF2-40B4-BE49-F238E27FC236}">
                <a16:creationId xmlns:a16="http://schemas.microsoft.com/office/drawing/2014/main" id="{5AA8ED92-56A5-4D08-B8B2-89AA5F27F8C7}"/>
              </a:ext>
            </a:extLst>
          </p:cNvPr>
          <p:cNvSpPr/>
          <p:nvPr/>
        </p:nvSpPr>
        <p:spPr>
          <a:xfrm>
            <a:off x="7489043" y="1242260"/>
            <a:ext cx="41713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Kanit" panose="00000500000000000000" pitchFamily="2" charset="-34"/>
                <a:cs typeface="Kanit" panose="00000500000000000000" pitchFamily="2" charset="-34"/>
              </a:rPr>
              <a:t>https://funny-sable-653e3a.netlify.app/ui/</a:t>
            </a:r>
          </a:p>
        </p:txBody>
      </p:sp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147B801F-A82C-4A01-B245-9CE79A755A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600" y="1611947"/>
            <a:ext cx="9956800" cy="4371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3592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D2080B67-E2D0-40EF-8013-7F7C0A740FC4}"/>
              </a:ext>
            </a:extLst>
          </p:cNvPr>
          <p:cNvSpPr txBox="1"/>
          <p:nvPr/>
        </p:nvSpPr>
        <p:spPr>
          <a:xfrm>
            <a:off x="419877" y="14196"/>
            <a:ext cx="75854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nit" pitchFamily="2" charset="-34"/>
                <a:cs typeface="Kanit" pitchFamily="2" charset="-34"/>
              </a:rPr>
              <a:t>12</a:t>
            </a:r>
            <a:endParaRPr lang="th-TH" sz="54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anit" pitchFamily="2" charset="-34"/>
              <a:cs typeface="Kanit" pitchFamily="2" charset="-34"/>
            </a:endParaRPr>
          </a:p>
        </p:txBody>
      </p:sp>
      <p:sp>
        <p:nvSpPr>
          <p:cNvPr id="10" name="ลูกศร: รูปห้าเหลี่ยม 9">
            <a:extLst>
              <a:ext uri="{FF2B5EF4-FFF2-40B4-BE49-F238E27FC236}">
                <a16:creationId xmlns:a16="http://schemas.microsoft.com/office/drawing/2014/main" id="{15E21FC2-6BBE-451A-BB90-6485E88C83C2}"/>
              </a:ext>
            </a:extLst>
          </p:cNvPr>
          <p:cNvSpPr/>
          <p:nvPr/>
        </p:nvSpPr>
        <p:spPr>
          <a:xfrm rot="10800000">
            <a:off x="8512631" y="111967"/>
            <a:ext cx="3813107" cy="727787"/>
          </a:xfrm>
          <a:prstGeom prst="homePlate">
            <a:avLst>
              <a:gd name="adj" fmla="val 57519"/>
            </a:avLst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1" name="ลูกศร: รูปห้าเหลี่ยม 10">
            <a:extLst>
              <a:ext uri="{FF2B5EF4-FFF2-40B4-BE49-F238E27FC236}">
                <a16:creationId xmlns:a16="http://schemas.microsoft.com/office/drawing/2014/main" id="{60534247-8195-4D7C-B47E-F64158CA8056}"/>
              </a:ext>
            </a:extLst>
          </p:cNvPr>
          <p:cNvSpPr/>
          <p:nvPr/>
        </p:nvSpPr>
        <p:spPr>
          <a:xfrm rot="10800000">
            <a:off x="8534400" y="167953"/>
            <a:ext cx="3813107" cy="727787"/>
          </a:xfrm>
          <a:prstGeom prst="homePlate">
            <a:avLst>
              <a:gd name="adj" fmla="val 57519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9" name="สี่เหลี่ยมผืนผ้า 8">
            <a:extLst>
              <a:ext uri="{FF2B5EF4-FFF2-40B4-BE49-F238E27FC236}">
                <a16:creationId xmlns:a16="http://schemas.microsoft.com/office/drawing/2014/main" id="{072C5B6C-580A-4C2B-BDE0-229F377F6203}"/>
              </a:ext>
            </a:extLst>
          </p:cNvPr>
          <p:cNvSpPr/>
          <p:nvPr/>
        </p:nvSpPr>
        <p:spPr>
          <a:xfrm>
            <a:off x="4828970" y="6196918"/>
            <a:ext cx="41713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Kanit" panose="00000500000000000000" pitchFamily="2" charset="-34"/>
                <a:cs typeface="Kanit" panose="00000500000000000000" pitchFamily="2" charset="-34"/>
              </a:rPr>
              <a:t>https://funny-sable-653e3a.netlify.app/ui/</a:t>
            </a:r>
          </a:p>
        </p:txBody>
      </p:sp>
      <p:sp>
        <p:nvSpPr>
          <p:cNvPr id="13" name="กล่องข้อความ 12">
            <a:extLst>
              <a:ext uri="{FF2B5EF4-FFF2-40B4-BE49-F238E27FC236}">
                <a16:creationId xmlns:a16="http://schemas.microsoft.com/office/drawing/2014/main" id="{50F2C1D8-5415-45B8-B981-6A74B677E651}"/>
              </a:ext>
            </a:extLst>
          </p:cNvPr>
          <p:cNvSpPr txBox="1"/>
          <p:nvPr/>
        </p:nvSpPr>
        <p:spPr>
          <a:xfrm>
            <a:off x="3170226" y="484971"/>
            <a:ext cx="18630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nit" pitchFamily="2" charset="-34"/>
                <a:cs typeface="Kanit" pitchFamily="2" charset="-34"/>
              </a:rPr>
              <a:t>อุปกรณ์</a:t>
            </a:r>
          </a:p>
        </p:txBody>
      </p:sp>
      <p:sp>
        <p:nvSpPr>
          <p:cNvPr id="14" name="กล่องข้อความ 13">
            <a:extLst>
              <a:ext uri="{FF2B5EF4-FFF2-40B4-BE49-F238E27FC236}">
                <a16:creationId xmlns:a16="http://schemas.microsoft.com/office/drawing/2014/main" id="{0598F78F-CABD-4A3D-B6E7-111029649DE3}"/>
              </a:ext>
            </a:extLst>
          </p:cNvPr>
          <p:cNvSpPr txBox="1"/>
          <p:nvPr/>
        </p:nvSpPr>
        <p:spPr>
          <a:xfrm>
            <a:off x="9166938" y="347180"/>
            <a:ext cx="30123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nit" pitchFamily="2" charset="-34"/>
                <a:cs typeface="Kanit" pitchFamily="2" charset="-34"/>
              </a:rPr>
              <a:t>ณ ปัจจุบัน   หน้าเว็บไซต์</a:t>
            </a: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nit" pitchFamily="2" charset="-34"/>
                <a:cs typeface="Kanit" pitchFamily="2" charset="-34"/>
              </a:rPr>
              <a:t> (</a:t>
            </a:r>
            <a:r>
              <a:rPr lang="th-TH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nit" pitchFamily="2" charset="-34"/>
                <a:cs typeface="Kanit" pitchFamily="2" charset="-34"/>
              </a:rPr>
              <a:t>ต่อ</a:t>
            </a: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nit" pitchFamily="2" charset="-34"/>
                <a:cs typeface="Kanit" pitchFamily="2" charset="-34"/>
              </a:rPr>
              <a:t>)</a:t>
            </a:r>
            <a:endParaRPr lang="th-TH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anit" pitchFamily="2" charset="-34"/>
              <a:cs typeface="Kanit" pitchFamily="2" charset="-34"/>
            </a:endParaRPr>
          </a:p>
        </p:txBody>
      </p:sp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ED92FBC2-4200-4BC5-8FB7-A030FACC5D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3960" y="1325958"/>
            <a:ext cx="9784080" cy="4662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6666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ลูกศร: รูปห้าเหลี่ยม 5">
            <a:extLst>
              <a:ext uri="{FF2B5EF4-FFF2-40B4-BE49-F238E27FC236}">
                <a16:creationId xmlns:a16="http://schemas.microsoft.com/office/drawing/2014/main" id="{E55B99C7-F35A-4D14-BDEA-17B4491D4B2F}"/>
              </a:ext>
            </a:extLst>
          </p:cNvPr>
          <p:cNvSpPr/>
          <p:nvPr/>
        </p:nvSpPr>
        <p:spPr>
          <a:xfrm rot="10800000">
            <a:off x="8198500" y="111967"/>
            <a:ext cx="4127238" cy="727787"/>
          </a:xfrm>
          <a:prstGeom prst="homePlate">
            <a:avLst>
              <a:gd name="adj" fmla="val 57519"/>
            </a:avLst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7" name="ลูกศร: รูปห้าเหลี่ยม 6">
            <a:extLst>
              <a:ext uri="{FF2B5EF4-FFF2-40B4-BE49-F238E27FC236}">
                <a16:creationId xmlns:a16="http://schemas.microsoft.com/office/drawing/2014/main" id="{58CB55F4-CFC4-4C66-8FBE-5F66D50993E5}"/>
              </a:ext>
            </a:extLst>
          </p:cNvPr>
          <p:cNvSpPr/>
          <p:nvPr/>
        </p:nvSpPr>
        <p:spPr>
          <a:xfrm rot="10800000">
            <a:off x="8220269" y="167953"/>
            <a:ext cx="4127238" cy="727787"/>
          </a:xfrm>
          <a:prstGeom prst="homePlate">
            <a:avLst>
              <a:gd name="adj" fmla="val 57519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D2080B67-E2D0-40EF-8013-7F7C0A740FC4}"/>
              </a:ext>
            </a:extLst>
          </p:cNvPr>
          <p:cNvSpPr txBox="1"/>
          <p:nvPr/>
        </p:nvSpPr>
        <p:spPr>
          <a:xfrm>
            <a:off x="419877" y="14196"/>
            <a:ext cx="76655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nit" pitchFamily="2" charset="-34"/>
                <a:cs typeface="Kanit" pitchFamily="2" charset="-34"/>
              </a:rPr>
              <a:t>13</a:t>
            </a:r>
            <a:endParaRPr lang="th-TH" sz="54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anit" pitchFamily="2" charset="-34"/>
              <a:cs typeface="Kanit" pitchFamily="2" charset="-34"/>
            </a:endParaRPr>
          </a:p>
        </p:txBody>
      </p:sp>
      <p:sp>
        <p:nvSpPr>
          <p:cNvPr id="9" name="กล่องข้อความ 8">
            <a:extLst>
              <a:ext uri="{FF2B5EF4-FFF2-40B4-BE49-F238E27FC236}">
                <a16:creationId xmlns:a16="http://schemas.microsoft.com/office/drawing/2014/main" id="{97DD0842-3A78-4DED-BC69-641E4EA61F53}"/>
              </a:ext>
            </a:extLst>
          </p:cNvPr>
          <p:cNvSpPr txBox="1"/>
          <p:nvPr/>
        </p:nvSpPr>
        <p:spPr>
          <a:xfrm>
            <a:off x="8870680" y="347180"/>
            <a:ext cx="2826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nit" pitchFamily="2" charset="-34"/>
                <a:cs typeface="Kanit" pitchFamily="2" charset="-34"/>
              </a:rPr>
              <a:t>แผนการดำเนินงานระยะต่อไป</a:t>
            </a:r>
          </a:p>
        </p:txBody>
      </p:sp>
      <p:sp>
        <p:nvSpPr>
          <p:cNvPr id="2" name="สี่เหลี่ยมผืนผ้า 1">
            <a:extLst>
              <a:ext uri="{FF2B5EF4-FFF2-40B4-BE49-F238E27FC236}">
                <a16:creationId xmlns:a16="http://schemas.microsoft.com/office/drawing/2014/main" id="{08DE5E79-4906-494E-8C8C-0998835BC026}"/>
              </a:ext>
            </a:extLst>
          </p:cNvPr>
          <p:cNvSpPr/>
          <p:nvPr/>
        </p:nvSpPr>
        <p:spPr>
          <a:xfrm>
            <a:off x="6345609" y="1268046"/>
            <a:ext cx="5326987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Aft>
                <a:spcPts val="0"/>
              </a:spcAft>
              <a:buAutoNum type="arabicPeriod"/>
              <a:tabLst>
                <a:tab pos="180340" algn="l"/>
              </a:tabLst>
            </a:pPr>
            <a:r>
              <a:rPr lang="th-TH" dirty="0">
                <a:latin typeface="Kanit" pitchFamily="2" charset="-34"/>
                <a:ea typeface="Cordia New" panose="020B0304020202020204" pitchFamily="34" charset="-34"/>
                <a:cs typeface="Kanit" pitchFamily="2" charset="-34"/>
              </a:rPr>
              <a:t>เสนอหัวข้อโครงงาน</a:t>
            </a:r>
          </a:p>
          <a:p>
            <a:pPr marL="342900" indent="-342900">
              <a:spcAft>
                <a:spcPts val="0"/>
              </a:spcAft>
              <a:buAutoNum type="arabicPeriod"/>
              <a:tabLst>
                <a:tab pos="180340" algn="l"/>
              </a:tabLst>
            </a:pPr>
            <a:r>
              <a:rPr lang="th-TH" dirty="0">
                <a:latin typeface="Kanit" pitchFamily="2" charset="-34"/>
                <a:ea typeface="Cordia New" panose="020B0304020202020204" pitchFamily="34" charset="-34"/>
                <a:cs typeface="Kanit" pitchFamily="2" charset="-34"/>
              </a:rPr>
              <a:t>ศึกษาค้นคว้าหาข้อมูลที่เกี่ยวข้องกับโครงการ</a:t>
            </a:r>
            <a:br>
              <a:rPr lang="th-TH" dirty="0">
                <a:latin typeface="Kanit" pitchFamily="2" charset="-34"/>
                <a:ea typeface="Cordia New" panose="020B0304020202020204" pitchFamily="34" charset="-34"/>
                <a:cs typeface="Kanit" pitchFamily="2" charset="-34"/>
              </a:rPr>
            </a:br>
            <a:r>
              <a:rPr lang="th-TH" dirty="0">
                <a:latin typeface="Kanit" pitchFamily="2" charset="-34"/>
                <a:ea typeface="Cordia New" panose="020B0304020202020204" pitchFamily="34" charset="-34"/>
                <a:cs typeface="Kanit" pitchFamily="2" charset="-34"/>
              </a:rPr>
              <a:t>และการทำงานของระบบการเชื่อมต่อรูปแบบต่าง ๆ</a:t>
            </a:r>
          </a:p>
          <a:p>
            <a:pPr marL="342900" indent="-342900">
              <a:spcAft>
                <a:spcPts val="0"/>
              </a:spcAft>
              <a:buAutoNum type="arabicPeriod"/>
              <a:tabLst>
                <a:tab pos="180340" algn="l"/>
              </a:tabLst>
            </a:pPr>
            <a:r>
              <a:rPr lang="th-TH" dirty="0">
                <a:latin typeface="Kanit" pitchFamily="2" charset="-34"/>
                <a:ea typeface="Cordia New" panose="020B0304020202020204" pitchFamily="34" charset="-34"/>
                <a:cs typeface="Kanit" pitchFamily="2" charset="-34"/>
              </a:rPr>
              <a:t>จัดทำแบบภาพรวมของการแปลโปรแกรม</a:t>
            </a:r>
            <a:br>
              <a:rPr lang="th-TH" dirty="0">
                <a:latin typeface="Kanit" pitchFamily="2" charset="-34"/>
                <a:ea typeface="Cordia New" panose="020B0304020202020204" pitchFamily="34" charset="-34"/>
                <a:cs typeface="Kanit" pitchFamily="2" charset="-34"/>
              </a:rPr>
            </a:br>
            <a:r>
              <a:rPr lang="th-TH" dirty="0">
                <a:latin typeface="Kanit" pitchFamily="2" charset="-34"/>
                <a:ea typeface="Cordia New" panose="020B0304020202020204" pitchFamily="34" charset="-34"/>
                <a:cs typeface="Kanit" pitchFamily="2" charset="-34"/>
              </a:rPr>
              <a:t>ข้ามเครื่องสำหรับระบบฝังตัว</a:t>
            </a:r>
          </a:p>
          <a:p>
            <a:pPr marL="342900" indent="-342900">
              <a:spcAft>
                <a:spcPts val="0"/>
              </a:spcAft>
              <a:buAutoNum type="arabicPeriod"/>
              <a:tabLst>
                <a:tab pos="180340" algn="l"/>
              </a:tabLst>
            </a:pPr>
            <a:r>
              <a:rPr lang="th-TH" dirty="0">
                <a:latin typeface="Kanit" pitchFamily="2" charset="-34"/>
                <a:ea typeface="Cordia New" panose="020B0304020202020204" pitchFamily="34" charset="-34"/>
                <a:cs typeface="Kanit" pitchFamily="2" charset="-34"/>
              </a:rPr>
              <a:t>นำเสนอรายงานความก้าวหน้าเป็นระยะแก่อาจารย์ที่ปรึกษาโครงการ</a:t>
            </a:r>
          </a:p>
          <a:p>
            <a:pPr marL="342900" indent="-342900">
              <a:spcAft>
                <a:spcPts val="0"/>
              </a:spcAft>
              <a:buAutoNum type="arabicPeriod"/>
              <a:tabLst>
                <a:tab pos="180340" algn="l"/>
              </a:tabLst>
            </a:pPr>
            <a:r>
              <a:rPr lang="th-TH" dirty="0">
                <a:latin typeface="Kanit" pitchFamily="2" charset="-34"/>
                <a:ea typeface="Cordia New" panose="020B0304020202020204" pitchFamily="34" charset="-34"/>
                <a:cs typeface="Kanit" pitchFamily="2" charset="-34"/>
              </a:rPr>
              <a:t>จัดทำการแปลโปรแกรมข้ามเครื่องสำหรับระบบฝังตัว</a:t>
            </a:r>
          </a:p>
          <a:p>
            <a:pPr marL="342900" indent="-342900">
              <a:spcAft>
                <a:spcPts val="0"/>
              </a:spcAft>
              <a:buAutoNum type="arabicPeriod"/>
              <a:tabLst>
                <a:tab pos="180340" algn="l"/>
              </a:tabLst>
            </a:pPr>
            <a:r>
              <a:rPr lang="th-TH" dirty="0">
                <a:latin typeface="Kanit" pitchFamily="2" charset="-34"/>
                <a:ea typeface="Cordia New" panose="020B0304020202020204" pitchFamily="34" charset="-34"/>
                <a:cs typeface="Kanit" pitchFamily="2" charset="-34"/>
              </a:rPr>
              <a:t>ทดสอบและปรับปรุงแก้ไขข้อผิดพลาดของ</a:t>
            </a:r>
            <a:br>
              <a:rPr lang="th-TH" dirty="0">
                <a:latin typeface="Kanit" pitchFamily="2" charset="-34"/>
                <a:ea typeface="Cordia New" panose="020B0304020202020204" pitchFamily="34" charset="-34"/>
                <a:cs typeface="Kanit" pitchFamily="2" charset="-34"/>
              </a:rPr>
            </a:br>
            <a:r>
              <a:rPr lang="th-TH" dirty="0">
                <a:latin typeface="Kanit" pitchFamily="2" charset="-34"/>
                <a:ea typeface="Cordia New" panose="020B0304020202020204" pitchFamily="34" charset="-34"/>
                <a:cs typeface="Kanit" pitchFamily="2" charset="-34"/>
              </a:rPr>
              <a:t>การแปลโปรแกรมข้ามเครื่องสำหรับระบบฝังตัว</a:t>
            </a:r>
          </a:p>
          <a:p>
            <a:pPr marL="342900" indent="-342900">
              <a:spcAft>
                <a:spcPts val="0"/>
              </a:spcAft>
              <a:buAutoNum type="arabicPeriod"/>
              <a:tabLst>
                <a:tab pos="180340" algn="l"/>
              </a:tabLst>
            </a:pPr>
            <a:r>
              <a:rPr lang="th-TH" dirty="0">
                <a:latin typeface="Kanit" pitchFamily="2" charset="-34"/>
                <a:ea typeface="Cordia New" panose="020B0304020202020204" pitchFamily="34" charset="-34"/>
                <a:cs typeface="Kanit" pitchFamily="2" charset="-34"/>
              </a:rPr>
              <a:t>จัดทำเอกสารของการแปลโปรแกรม</a:t>
            </a:r>
            <a:br>
              <a:rPr lang="th-TH" dirty="0">
                <a:latin typeface="Kanit" pitchFamily="2" charset="-34"/>
                <a:ea typeface="Cordia New" panose="020B0304020202020204" pitchFamily="34" charset="-34"/>
                <a:cs typeface="Kanit" pitchFamily="2" charset="-34"/>
              </a:rPr>
            </a:br>
            <a:r>
              <a:rPr lang="th-TH" dirty="0">
                <a:latin typeface="Kanit" pitchFamily="2" charset="-34"/>
                <a:ea typeface="Cordia New" panose="020B0304020202020204" pitchFamily="34" charset="-34"/>
                <a:cs typeface="Kanit" pitchFamily="2" charset="-34"/>
              </a:rPr>
              <a:t>ข้ามเครื่องสำหรับระบบฝังตัว</a:t>
            </a:r>
          </a:p>
          <a:p>
            <a:pPr marL="342900" indent="-342900">
              <a:spcAft>
                <a:spcPts val="0"/>
              </a:spcAft>
              <a:buAutoNum type="arabicPeriod"/>
              <a:tabLst>
                <a:tab pos="180340" algn="l"/>
              </a:tabLst>
            </a:pPr>
            <a:r>
              <a:rPr lang="th-TH" dirty="0">
                <a:latin typeface="Kanit" pitchFamily="2" charset="-34"/>
                <a:ea typeface="Cordia New" panose="020B0304020202020204" pitchFamily="34" charset="-34"/>
                <a:cs typeface="Kanit" pitchFamily="2" charset="-34"/>
              </a:rPr>
              <a:t>สอบหัวข้อโครงการ</a:t>
            </a:r>
          </a:p>
          <a:p>
            <a:pPr marL="342900" indent="-342900">
              <a:spcAft>
                <a:spcPts val="0"/>
              </a:spcAft>
              <a:buAutoNum type="arabicPeriod"/>
              <a:tabLst>
                <a:tab pos="180340" algn="l"/>
              </a:tabLst>
            </a:pPr>
            <a:r>
              <a:rPr lang="th-TH" dirty="0">
                <a:latin typeface="Kanit" pitchFamily="2" charset="-34"/>
                <a:ea typeface="Cordia New" panose="020B0304020202020204" pitchFamily="34" charset="-34"/>
                <a:cs typeface="Kanit" pitchFamily="2" charset="-34"/>
              </a:rPr>
              <a:t>ส่งปริญญานิพนธ์</a:t>
            </a:r>
            <a:endParaRPr lang="en-US" dirty="0">
              <a:latin typeface="Kanit" pitchFamily="2" charset="-34"/>
              <a:ea typeface="Cordia New" panose="020B0304020202020204" pitchFamily="34" charset="-34"/>
              <a:cs typeface="Kanit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1079674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ลูกศร: รูปห้าเหลี่ยม 5">
            <a:extLst>
              <a:ext uri="{FF2B5EF4-FFF2-40B4-BE49-F238E27FC236}">
                <a16:creationId xmlns:a16="http://schemas.microsoft.com/office/drawing/2014/main" id="{E55B99C7-F35A-4D14-BDEA-17B4491D4B2F}"/>
              </a:ext>
            </a:extLst>
          </p:cNvPr>
          <p:cNvSpPr/>
          <p:nvPr/>
        </p:nvSpPr>
        <p:spPr>
          <a:xfrm rot="10800000">
            <a:off x="10071324" y="111966"/>
            <a:ext cx="2177140" cy="727787"/>
          </a:xfrm>
          <a:prstGeom prst="homePlate">
            <a:avLst>
              <a:gd name="adj" fmla="val 57519"/>
            </a:avLst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7" name="ลูกศร: รูปห้าเหลี่ยม 6">
            <a:extLst>
              <a:ext uri="{FF2B5EF4-FFF2-40B4-BE49-F238E27FC236}">
                <a16:creationId xmlns:a16="http://schemas.microsoft.com/office/drawing/2014/main" id="{58CB55F4-CFC4-4C66-8FBE-5F66D50993E5}"/>
              </a:ext>
            </a:extLst>
          </p:cNvPr>
          <p:cNvSpPr/>
          <p:nvPr/>
        </p:nvSpPr>
        <p:spPr>
          <a:xfrm rot="10800000">
            <a:off x="10093093" y="167952"/>
            <a:ext cx="2177140" cy="727787"/>
          </a:xfrm>
          <a:prstGeom prst="homePlate">
            <a:avLst>
              <a:gd name="adj" fmla="val 57519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D2080B67-E2D0-40EF-8013-7F7C0A740FC4}"/>
              </a:ext>
            </a:extLst>
          </p:cNvPr>
          <p:cNvSpPr txBox="1"/>
          <p:nvPr/>
        </p:nvSpPr>
        <p:spPr>
          <a:xfrm>
            <a:off x="270587" y="70180"/>
            <a:ext cx="78258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54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nit" pitchFamily="2" charset="-34"/>
                <a:cs typeface="Kanit" pitchFamily="2" charset="-34"/>
              </a:rPr>
              <a:t>1</a:t>
            </a:r>
            <a:r>
              <a:rPr lang="en-US" sz="54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nit" pitchFamily="2" charset="-34"/>
                <a:cs typeface="Kanit" pitchFamily="2" charset="-34"/>
              </a:rPr>
              <a:t>4</a:t>
            </a:r>
            <a:endParaRPr lang="th-TH" sz="54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anit" pitchFamily="2" charset="-34"/>
              <a:cs typeface="Kanit" pitchFamily="2" charset="-34"/>
            </a:endParaRPr>
          </a:p>
        </p:txBody>
      </p:sp>
      <p:sp>
        <p:nvSpPr>
          <p:cNvPr id="2" name="กล่องข้อความ 1">
            <a:extLst>
              <a:ext uri="{FF2B5EF4-FFF2-40B4-BE49-F238E27FC236}">
                <a16:creationId xmlns:a16="http://schemas.microsoft.com/office/drawing/2014/main" id="{9B94A5DB-585E-4CD1-AF37-FB0B6E3D99F0}"/>
              </a:ext>
            </a:extLst>
          </p:cNvPr>
          <p:cNvSpPr txBox="1"/>
          <p:nvPr/>
        </p:nvSpPr>
        <p:spPr>
          <a:xfrm>
            <a:off x="2939143" y="603353"/>
            <a:ext cx="32752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3200" b="1" dirty="0">
                <a:latin typeface="Kanit" pitchFamily="2" charset="-34"/>
                <a:cs typeface="Kanit" pitchFamily="2" charset="-34"/>
              </a:rPr>
              <a:t>ปัญหาและอุปสรรค</a:t>
            </a:r>
            <a:endParaRPr lang="th-TH" sz="3200" dirty="0">
              <a:latin typeface="Kanit" pitchFamily="2" charset="-34"/>
              <a:cs typeface="Kanit" pitchFamily="2" charset="-34"/>
            </a:endParaRPr>
          </a:p>
        </p:txBody>
      </p:sp>
      <p:sp>
        <p:nvSpPr>
          <p:cNvPr id="4" name="สี่เหลี่ยมผืนผ้า 3">
            <a:extLst>
              <a:ext uri="{FF2B5EF4-FFF2-40B4-BE49-F238E27FC236}">
                <a16:creationId xmlns:a16="http://schemas.microsoft.com/office/drawing/2014/main" id="{21E07C4B-08ED-457D-96DA-FEB92E4E7C59}"/>
              </a:ext>
            </a:extLst>
          </p:cNvPr>
          <p:cNvSpPr/>
          <p:nvPr/>
        </p:nvSpPr>
        <p:spPr>
          <a:xfrm>
            <a:off x="2037621" y="1496905"/>
            <a:ext cx="7122367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171450" algn="l"/>
              </a:tabLst>
            </a:pPr>
            <a:r>
              <a:rPr lang="th-TH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nit" pitchFamily="2" charset="-34"/>
                <a:ea typeface="Cordia New" panose="020B0304020202020204" pitchFamily="34" charset="-34"/>
                <a:cs typeface="Kanit" pitchFamily="2" charset="-34"/>
              </a:rPr>
              <a:t>ทำเล่มช้า</a:t>
            </a:r>
          </a:p>
          <a:p>
            <a:pPr marL="285750" indent="-285750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171450" algn="l"/>
              </a:tabLst>
            </a:pP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nit" pitchFamily="2" charset="-34"/>
                <a:ea typeface="Cordia New" panose="020B0304020202020204" pitchFamily="34" charset="-34"/>
                <a:cs typeface="Kanit" pitchFamily="2" charset="-34"/>
              </a:rPr>
              <a:t>Algorithm </a:t>
            </a:r>
            <a:r>
              <a:rPr lang="th-TH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nit" pitchFamily="2" charset="-34"/>
                <a:ea typeface="Cordia New" panose="020B0304020202020204" pitchFamily="34" charset="-34"/>
                <a:cs typeface="Kanit" pitchFamily="2" charset="-34"/>
              </a:rPr>
              <a:t>ค่อนข้าง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nit" pitchFamily="2" charset="-34"/>
                <a:ea typeface="Cordia New" panose="020B0304020202020204" pitchFamily="34" charset="-34"/>
                <a:cs typeface="Kanit" pitchFamily="2" charset="-34"/>
              </a:rPr>
              <a:t> </a:t>
            </a:r>
            <a:r>
              <a:rPr lang="th-TH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nit" pitchFamily="2" charset="-34"/>
                <a:ea typeface="Cordia New" panose="020B0304020202020204" pitchFamily="34" charset="-34"/>
                <a:cs typeface="Kanit" pitchFamily="2" charset="-34"/>
              </a:rPr>
              <a:t>เข้าใจยาก</a:t>
            </a:r>
          </a:p>
        </p:txBody>
      </p:sp>
      <p:pic>
        <p:nvPicPr>
          <p:cNvPr id="9220" name="Picture 4" descr="25 ประโยชน์ของน้ำ ! วิธีดื่มน้ำอย่างถูกวิธี และโทษของน้ำ !">
            <a:extLst>
              <a:ext uri="{FF2B5EF4-FFF2-40B4-BE49-F238E27FC236}">
                <a16:creationId xmlns:a16="http://schemas.microsoft.com/office/drawing/2014/main" id="{8891FEC8-0767-4CE4-8FB6-F6E953214E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170" y="3652935"/>
            <a:ext cx="2623125" cy="2256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กล่องข้อความ 8">
            <a:extLst>
              <a:ext uri="{FF2B5EF4-FFF2-40B4-BE49-F238E27FC236}">
                <a16:creationId xmlns:a16="http://schemas.microsoft.com/office/drawing/2014/main" id="{121AC8ED-BE48-4ED2-B075-EB68F5DEBF19}"/>
              </a:ext>
            </a:extLst>
          </p:cNvPr>
          <p:cNvSpPr txBox="1"/>
          <p:nvPr/>
        </p:nvSpPr>
        <p:spPr>
          <a:xfrm>
            <a:off x="10296974" y="339507"/>
            <a:ext cx="1923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nit" pitchFamily="2" charset="-34"/>
                <a:cs typeface="Kanit" pitchFamily="2" charset="-34"/>
              </a:rPr>
              <a:t>ปัญหาและอุปสรรค</a:t>
            </a:r>
          </a:p>
        </p:txBody>
      </p:sp>
    </p:spTree>
    <p:extLst>
      <p:ext uri="{BB962C8B-B14F-4D97-AF65-F5344CB8AC3E}">
        <p14:creationId xmlns:p14="http://schemas.microsoft.com/office/powerpoint/2010/main" val="40882263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สี่เหลี่ยมผืนผ้า 1">
            <a:extLst>
              <a:ext uri="{FF2B5EF4-FFF2-40B4-BE49-F238E27FC236}">
                <a16:creationId xmlns:a16="http://schemas.microsoft.com/office/drawing/2014/main" id="{A3C93DBE-24E1-445E-94CE-C1A6B066C8BF}"/>
              </a:ext>
            </a:extLst>
          </p:cNvPr>
          <p:cNvSpPr/>
          <p:nvPr/>
        </p:nvSpPr>
        <p:spPr>
          <a:xfrm>
            <a:off x="0" y="0"/>
            <a:ext cx="3023118" cy="16141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" name="กล่องข้อความ 2">
            <a:extLst>
              <a:ext uri="{FF2B5EF4-FFF2-40B4-BE49-F238E27FC236}">
                <a16:creationId xmlns:a16="http://schemas.microsoft.com/office/drawing/2014/main" id="{B5AD9801-6974-4682-8F50-99DA5705CBC6}"/>
              </a:ext>
            </a:extLst>
          </p:cNvPr>
          <p:cNvSpPr txBox="1"/>
          <p:nvPr/>
        </p:nvSpPr>
        <p:spPr>
          <a:xfrm>
            <a:off x="1661934" y="2276306"/>
            <a:ext cx="8868133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11500" dirty="0">
                <a:latin typeface="Kanit" panose="00000500000000000000" pitchFamily="2" charset="-34"/>
                <a:cs typeface="Kanit" panose="00000500000000000000" pitchFamily="2" charset="-34"/>
              </a:rPr>
              <a:t>จบการนำเสนอ</a:t>
            </a:r>
            <a:endParaRPr lang="en-US" sz="11500" dirty="0"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6" name="กล่องข้อความ 5">
            <a:extLst>
              <a:ext uri="{FF2B5EF4-FFF2-40B4-BE49-F238E27FC236}">
                <a16:creationId xmlns:a16="http://schemas.microsoft.com/office/drawing/2014/main" id="{6EE678F8-15C8-4139-9BD4-5174179E05C2}"/>
              </a:ext>
            </a:extLst>
          </p:cNvPr>
          <p:cNvSpPr txBox="1"/>
          <p:nvPr/>
        </p:nvSpPr>
        <p:spPr>
          <a:xfrm>
            <a:off x="1735822" y="2313250"/>
            <a:ext cx="8868133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11500" dirty="0">
                <a:solidFill>
                  <a:srgbClr val="FFC600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จบการนำเสนอ</a:t>
            </a:r>
            <a:endParaRPr lang="en-US" sz="11500" dirty="0">
              <a:solidFill>
                <a:srgbClr val="FFC600"/>
              </a:solidFill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5850545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ลูกศร: รูปห้าเหลี่ยม 5">
            <a:extLst>
              <a:ext uri="{FF2B5EF4-FFF2-40B4-BE49-F238E27FC236}">
                <a16:creationId xmlns:a16="http://schemas.microsoft.com/office/drawing/2014/main" id="{E55B99C7-F35A-4D14-BDEA-17B4491D4B2F}"/>
              </a:ext>
            </a:extLst>
          </p:cNvPr>
          <p:cNvSpPr/>
          <p:nvPr/>
        </p:nvSpPr>
        <p:spPr>
          <a:xfrm rot="10800000">
            <a:off x="9797142" y="111968"/>
            <a:ext cx="2528596" cy="727787"/>
          </a:xfrm>
          <a:prstGeom prst="homePlate">
            <a:avLst>
              <a:gd name="adj" fmla="val 57519"/>
            </a:avLst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7" name="ลูกศร: รูปห้าเหลี่ยม 6">
            <a:extLst>
              <a:ext uri="{FF2B5EF4-FFF2-40B4-BE49-F238E27FC236}">
                <a16:creationId xmlns:a16="http://schemas.microsoft.com/office/drawing/2014/main" id="{58CB55F4-CFC4-4C66-8FBE-5F66D50993E5}"/>
              </a:ext>
            </a:extLst>
          </p:cNvPr>
          <p:cNvSpPr/>
          <p:nvPr/>
        </p:nvSpPr>
        <p:spPr>
          <a:xfrm rot="10800000">
            <a:off x="9818911" y="167954"/>
            <a:ext cx="2528596" cy="727787"/>
          </a:xfrm>
          <a:prstGeom prst="homePlate">
            <a:avLst>
              <a:gd name="adj" fmla="val 57519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D2080B67-E2D0-40EF-8013-7F7C0A740FC4}"/>
              </a:ext>
            </a:extLst>
          </p:cNvPr>
          <p:cNvSpPr txBox="1"/>
          <p:nvPr/>
        </p:nvSpPr>
        <p:spPr>
          <a:xfrm>
            <a:off x="419877" y="14196"/>
            <a:ext cx="54694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54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nit" pitchFamily="2" charset="-34"/>
                <a:cs typeface="Kanit" pitchFamily="2" charset="-34"/>
              </a:rPr>
              <a:t>2</a:t>
            </a:r>
          </a:p>
        </p:txBody>
      </p:sp>
      <p:sp>
        <p:nvSpPr>
          <p:cNvPr id="9" name="กล่องข้อความ 8">
            <a:extLst>
              <a:ext uri="{FF2B5EF4-FFF2-40B4-BE49-F238E27FC236}">
                <a16:creationId xmlns:a16="http://schemas.microsoft.com/office/drawing/2014/main" id="{97DD0842-3A78-4DED-BC69-641E4EA61F53}"/>
              </a:ext>
            </a:extLst>
          </p:cNvPr>
          <p:cNvSpPr txBox="1"/>
          <p:nvPr/>
        </p:nvSpPr>
        <p:spPr>
          <a:xfrm>
            <a:off x="10328988" y="347181"/>
            <a:ext cx="1693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nit" pitchFamily="2" charset="-34"/>
                <a:cs typeface="Kanit" pitchFamily="2" charset="-34"/>
              </a:rPr>
              <a:t>อาจารย์ที่ปรึกษา</a:t>
            </a:r>
          </a:p>
        </p:txBody>
      </p:sp>
      <p:grpSp>
        <p:nvGrpSpPr>
          <p:cNvPr id="15" name="กลุ่ม 14">
            <a:extLst>
              <a:ext uri="{FF2B5EF4-FFF2-40B4-BE49-F238E27FC236}">
                <a16:creationId xmlns:a16="http://schemas.microsoft.com/office/drawing/2014/main" id="{67E5E3C6-5C30-4904-9752-699BDA3900E9}"/>
              </a:ext>
            </a:extLst>
          </p:cNvPr>
          <p:cNvGrpSpPr/>
          <p:nvPr/>
        </p:nvGrpSpPr>
        <p:grpSpPr>
          <a:xfrm>
            <a:off x="6941107" y="1752268"/>
            <a:ext cx="3215263" cy="3912215"/>
            <a:chOff x="2102284" y="1565655"/>
            <a:chExt cx="3215263" cy="3912215"/>
          </a:xfrm>
        </p:grpSpPr>
        <p:sp>
          <p:nvSpPr>
            <p:cNvPr id="10" name="สี่เหลี่ยมผืนผ้ามุมมน 3">
              <a:extLst>
                <a:ext uri="{FF2B5EF4-FFF2-40B4-BE49-F238E27FC236}">
                  <a16:creationId xmlns:a16="http://schemas.microsoft.com/office/drawing/2014/main" id="{79D3D925-4078-4CFC-8983-888DDA1EEEB9}"/>
                </a:ext>
              </a:extLst>
            </p:cNvPr>
            <p:cNvSpPr/>
            <p:nvPr/>
          </p:nvSpPr>
          <p:spPr>
            <a:xfrm>
              <a:off x="2102284" y="5040672"/>
              <a:ext cx="3215263" cy="437198"/>
            </a:xfrm>
            <a:prstGeom prst="roundRect">
              <a:avLst>
                <a:gd name="adj" fmla="val 27106"/>
              </a:avLst>
            </a:prstGeom>
            <a:solidFill>
              <a:srgbClr val="404040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th-TH" b="0" i="0" dirty="0">
                  <a:solidFill>
                    <a:schemeClr val="bg1"/>
                  </a:solidFill>
                  <a:effectLst/>
                  <a:latin typeface="Kanit" pitchFamily="2" charset="-34"/>
                  <a:cs typeface="Kanit" pitchFamily="2" charset="-34"/>
                </a:rPr>
                <a:t>อาจารย์</a:t>
              </a:r>
              <a:r>
                <a:rPr lang="en-US" b="0" i="0" dirty="0">
                  <a:solidFill>
                    <a:schemeClr val="bg1"/>
                  </a:solidFill>
                  <a:effectLst/>
                  <a:latin typeface="Kanit" pitchFamily="2" charset="-34"/>
                  <a:cs typeface="Kanit" pitchFamily="2" charset="-34"/>
                </a:rPr>
                <a:t> </a:t>
              </a:r>
              <a:r>
                <a:rPr lang="th-TH" b="0" i="0" dirty="0">
                  <a:solidFill>
                    <a:schemeClr val="bg1"/>
                  </a:solidFill>
                  <a:effectLst/>
                  <a:latin typeface="Kanit" pitchFamily="2" charset="-34"/>
                  <a:cs typeface="Kanit" pitchFamily="2" charset="-34"/>
                </a:rPr>
                <a:t>ณัฐพล  หนูฤทธิ</a:t>
              </a:r>
              <a:endParaRPr lang="en-US" dirty="0">
                <a:solidFill>
                  <a:schemeClr val="bg1"/>
                </a:solidFill>
                <a:latin typeface="Kanit" pitchFamily="2" charset="-34"/>
                <a:cs typeface="Kanit" pitchFamily="2" charset="-34"/>
              </a:endParaRPr>
            </a:p>
          </p:txBody>
        </p:sp>
        <p:pic>
          <p:nvPicPr>
            <p:cNvPr id="12" name="รูปภาพ 11">
              <a:extLst>
                <a:ext uri="{FF2B5EF4-FFF2-40B4-BE49-F238E27FC236}">
                  <a16:creationId xmlns:a16="http://schemas.microsoft.com/office/drawing/2014/main" id="{AF1AEF28-B2F5-4E50-A355-EF9CE083C1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98806" y="1565655"/>
              <a:ext cx="2022218" cy="3033327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grpSp>
        <p:nvGrpSpPr>
          <p:cNvPr id="14" name="กลุ่ม 13">
            <a:extLst>
              <a:ext uri="{FF2B5EF4-FFF2-40B4-BE49-F238E27FC236}">
                <a16:creationId xmlns:a16="http://schemas.microsoft.com/office/drawing/2014/main" id="{8AC26143-A882-44C4-A50C-59A20A02CDC3}"/>
              </a:ext>
            </a:extLst>
          </p:cNvPr>
          <p:cNvGrpSpPr/>
          <p:nvPr/>
        </p:nvGrpSpPr>
        <p:grpSpPr>
          <a:xfrm>
            <a:off x="2141670" y="1752268"/>
            <a:ext cx="3215263" cy="3913688"/>
            <a:chOff x="7170074" y="1564182"/>
            <a:chExt cx="3215263" cy="3913688"/>
          </a:xfrm>
        </p:grpSpPr>
        <p:pic>
          <p:nvPicPr>
            <p:cNvPr id="11" name="รูปภาพ 10">
              <a:extLst>
                <a:ext uri="{FF2B5EF4-FFF2-40B4-BE49-F238E27FC236}">
                  <a16:creationId xmlns:a16="http://schemas.microsoft.com/office/drawing/2014/main" id="{D42242A9-23E6-47D2-BC68-413D001862B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66106" y="1564182"/>
              <a:ext cx="2023201" cy="30348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3" name="สี่เหลี่ยมผืนผ้ามุมมน 7">
              <a:extLst>
                <a:ext uri="{FF2B5EF4-FFF2-40B4-BE49-F238E27FC236}">
                  <a16:creationId xmlns:a16="http://schemas.microsoft.com/office/drawing/2014/main" id="{80A28D64-92E5-430B-91E0-C7543D12DD5C}"/>
                </a:ext>
              </a:extLst>
            </p:cNvPr>
            <p:cNvSpPr/>
            <p:nvPr/>
          </p:nvSpPr>
          <p:spPr>
            <a:xfrm>
              <a:off x="7170074" y="5040672"/>
              <a:ext cx="3215263" cy="437198"/>
            </a:xfrm>
            <a:prstGeom prst="roundRect">
              <a:avLst>
                <a:gd name="adj" fmla="val 27106"/>
              </a:avLst>
            </a:prstGeom>
            <a:solidFill>
              <a:srgbClr val="404040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th-TH" b="0" i="0" dirty="0">
                  <a:solidFill>
                    <a:schemeClr val="bg1"/>
                  </a:solidFill>
                  <a:effectLst/>
                  <a:latin typeface="Kanit" pitchFamily="2" charset="-34"/>
                  <a:cs typeface="Kanit" pitchFamily="2" charset="-34"/>
                </a:rPr>
                <a:t>อาจารย์</a:t>
              </a:r>
              <a:r>
                <a:rPr lang="en-US" b="0" i="0" dirty="0">
                  <a:solidFill>
                    <a:schemeClr val="bg1"/>
                  </a:solidFill>
                  <a:effectLst/>
                  <a:latin typeface="Kanit" pitchFamily="2" charset="-34"/>
                  <a:cs typeface="Kanit" pitchFamily="2" charset="-34"/>
                </a:rPr>
                <a:t> </a:t>
              </a:r>
              <a:r>
                <a:rPr lang="th-TH" b="0" i="0" dirty="0">
                  <a:solidFill>
                    <a:schemeClr val="bg1"/>
                  </a:solidFill>
                  <a:effectLst/>
                  <a:latin typeface="Kanit" pitchFamily="2" charset="-34"/>
                  <a:cs typeface="Kanit" pitchFamily="2" charset="-34"/>
                </a:rPr>
                <a:t>สิทธิโชค อุ่นแก้ว </a:t>
              </a:r>
              <a:endParaRPr lang="en-US" dirty="0">
                <a:solidFill>
                  <a:schemeClr val="bg1"/>
                </a:solidFill>
                <a:latin typeface="Kanit" pitchFamily="2" charset="-34"/>
                <a:cs typeface="Kanit" pitchFamily="2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216909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ลูกศร: รูปห้าเหลี่ยม 5">
            <a:extLst>
              <a:ext uri="{FF2B5EF4-FFF2-40B4-BE49-F238E27FC236}">
                <a16:creationId xmlns:a16="http://schemas.microsoft.com/office/drawing/2014/main" id="{E55B99C7-F35A-4D14-BDEA-17B4491D4B2F}"/>
              </a:ext>
            </a:extLst>
          </p:cNvPr>
          <p:cNvSpPr/>
          <p:nvPr/>
        </p:nvSpPr>
        <p:spPr>
          <a:xfrm rot="10800000">
            <a:off x="9797142" y="111968"/>
            <a:ext cx="2528596" cy="727787"/>
          </a:xfrm>
          <a:prstGeom prst="homePlate">
            <a:avLst>
              <a:gd name="adj" fmla="val 57519"/>
            </a:avLst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7" name="ลูกศร: รูปห้าเหลี่ยม 6">
            <a:extLst>
              <a:ext uri="{FF2B5EF4-FFF2-40B4-BE49-F238E27FC236}">
                <a16:creationId xmlns:a16="http://schemas.microsoft.com/office/drawing/2014/main" id="{58CB55F4-CFC4-4C66-8FBE-5F66D50993E5}"/>
              </a:ext>
            </a:extLst>
          </p:cNvPr>
          <p:cNvSpPr/>
          <p:nvPr/>
        </p:nvSpPr>
        <p:spPr>
          <a:xfrm rot="10800000">
            <a:off x="9818911" y="167954"/>
            <a:ext cx="2528596" cy="727787"/>
          </a:xfrm>
          <a:prstGeom prst="homePlate">
            <a:avLst>
              <a:gd name="adj" fmla="val 57519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D2080B67-E2D0-40EF-8013-7F7C0A740FC4}"/>
              </a:ext>
            </a:extLst>
          </p:cNvPr>
          <p:cNvSpPr txBox="1"/>
          <p:nvPr/>
        </p:nvSpPr>
        <p:spPr>
          <a:xfrm>
            <a:off x="419877" y="14196"/>
            <a:ext cx="5549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54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nit" pitchFamily="2" charset="-34"/>
                <a:cs typeface="Kanit" pitchFamily="2" charset="-34"/>
              </a:rPr>
              <a:t>3</a:t>
            </a:r>
          </a:p>
        </p:txBody>
      </p:sp>
      <p:sp>
        <p:nvSpPr>
          <p:cNvPr id="9" name="กล่องข้อความ 8">
            <a:extLst>
              <a:ext uri="{FF2B5EF4-FFF2-40B4-BE49-F238E27FC236}">
                <a16:creationId xmlns:a16="http://schemas.microsoft.com/office/drawing/2014/main" id="{97DD0842-3A78-4DED-BC69-641E4EA61F53}"/>
              </a:ext>
            </a:extLst>
          </p:cNvPr>
          <p:cNvSpPr txBox="1"/>
          <p:nvPr/>
        </p:nvSpPr>
        <p:spPr>
          <a:xfrm>
            <a:off x="10151699" y="347181"/>
            <a:ext cx="2010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nit" pitchFamily="2" charset="-34"/>
                <a:cs typeface="Kanit" pitchFamily="2" charset="-34"/>
              </a:rPr>
              <a:t>ความสำคัญและที่มา</a:t>
            </a:r>
          </a:p>
        </p:txBody>
      </p:sp>
      <p:pic>
        <p:nvPicPr>
          <p:cNvPr id="10" name="รูปภาพ 9">
            <a:extLst>
              <a:ext uri="{FF2B5EF4-FFF2-40B4-BE49-F238E27FC236}">
                <a16:creationId xmlns:a16="http://schemas.microsoft.com/office/drawing/2014/main" id="{7DF21C41-47E3-4410-B86E-9C4DD74360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0434" y="975145"/>
            <a:ext cx="4748291" cy="3244665"/>
          </a:xfrm>
          <a:prstGeom prst="roundRect">
            <a:avLst>
              <a:gd name="adj" fmla="val 36902"/>
            </a:avLst>
          </a:prstGeom>
        </p:spPr>
      </p:pic>
      <p:sp>
        <p:nvSpPr>
          <p:cNvPr id="16" name="ลูกศร: ขวา 31">
            <a:extLst>
              <a:ext uri="{FF2B5EF4-FFF2-40B4-BE49-F238E27FC236}">
                <a16:creationId xmlns:a16="http://schemas.microsoft.com/office/drawing/2014/main" id="{1D73AF96-5DC2-4D50-BB98-1AB126828B34}"/>
              </a:ext>
            </a:extLst>
          </p:cNvPr>
          <p:cNvSpPr/>
          <p:nvPr/>
        </p:nvSpPr>
        <p:spPr>
          <a:xfrm rot="5400000">
            <a:off x="1865080" y="3406842"/>
            <a:ext cx="674852" cy="585234"/>
          </a:xfrm>
          <a:prstGeom prst="right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7" name="ลูกศร: ขวา 31">
            <a:extLst>
              <a:ext uri="{FF2B5EF4-FFF2-40B4-BE49-F238E27FC236}">
                <a16:creationId xmlns:a16="http://schemas.microsoft.com/office/drawing/2014/main" id="{9FFFC1DD-3631-460D-8607-CAE7E18AB869}"/>
              </a:ext>
            </a:extLst>
          </p:cNvPr>
          <p:cNvSpPr/>
          <p:nvPr/>
        </p:nvSpPr>
        <p:spPr>
          <a:xfrm>
            <a:off x="3653354" y="4847241"/>
            <a:ext cx="3681274" cy="585234"/>
          </a:xfrm>
          <a:prstGeom prst="right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8" name="ลูกศร: ขวา 31">
            <a:extLst>
              <a:ext uri="{FF2B5EF4-FFF2-40B4-BE49-F238E27FC236}">
                <a16:creationId xmlns:a16="http://schemas.microsoft.com/office/drawing/2014/main" id="{8C8875F1-658E-468B-83A5-0B7D98A6E31A}"/>
              </a:ext>
            </a:extLst>
          </p:cNvPr>
          <p:cNvSpPr/>
          <p:nvPr/>
        </p:nvSpPr>
        <p:spPr>
          <a:xfrm rot="16200000">
            <a:off x="9331464" y="3629315"/>
            <a:ext cx="1220973" cy="680321"/>
          </a:xfrm>
          <a:prstGeom prst="right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9" name="สี่เหลี่ยมผืนผ้ามุมมน 1">
            <a:extLst>
              <a:ext uri="{FF2B5EF4-FFF2-40B4-BE49-F238E27FC236}">
                <a16:creationId xmlns:a16="http://schemas.microsoft.com/office/drawing/2014/main" id="{9B36F6F3-C021-49BB-BCA0-59947E804CE4}"/>
              </a:ext>
            </a:extLst>
          </p:cNvPr>
          <p:cNvSpPr/>
          <p:nvPr/>
        </p:nvSpPr>
        <p:spPr>
          <a:xfrm>
            <a:off x="64294" y="3592379"/>
            <a:ext cx="7183529" cy="2712168"/>
          </a:xfrm>
          <a:prstGeom prst="roundRect">
            <a:avLst/>
          </a:prstGeom>
          <a:noFill/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สี่เหลี่ยมผืนผ้า 19">
            <a:extLst>
              <a:ext uri="{FF2B5EF4-FFF2-40B4-BE49-F238E27FC236}">
                <a16:creationId xmlns:a16="http://schemas.microsoft.com/office/drawing/2014/main" id="{12464F84-CB77-4015-8116-0F1B0F35A427}"/>
              </a:ext>
            </a:extLst>
          </p:cNvPr>
          <p:cNvSpPr/>
          <p:nvPr/>
        </p:nvSpPr>
        <p:spPr>
          <a:xfrm>
            <a:off x="2912889" y="203977"/>
            <a:ext cx="636622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h-TH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nit" pitchFamily="2" charset="-34"/>
                <a:cs typeface="Kanit" pitchFamily="2" charset="-34"/>
              </a:rPr>
              <a:t>การพัฒนาบอร์ดวงจรรวมอเนกประสงค์สำหรับการประยุกต์ใช้งานด้านระบบควบคุมอัตโนมัติ และปัญญาประดิษฐ์อัจฉริยะสมัยใหม่ 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anit" pitchFamily="2" charset="-34"/>
              <a:cs typeface="Kanit" pitchFamily="2" charset="-34"/>
            </a:endParaRPr>
          </a:p>
        </p:txBody>
      </p:sp>
      <p:sp>
        <p:nvSpPr>
          <p:cNvPr id="21" name="กล่องข้อความ 20">
            <a:extLst>
              <a:ext uri="{FF2B5EF4-FFF2-40B4-BE49-F238E27FC236}">
                <a16:creationId xmlns:a16="http://schemas.microsoft.com/office/drawing/2014/main" id="{E4FCC3F0-01CB-44BE-8553-D61753918F2E}"/>
              </a:ext>
            </a:extLst>
          </p:cNvPr>
          <p:cNvSpPr txBox="1"/>
          <p:nvPr/>
        </p:nvSpPr>
        <p:spPr>
          <a:xfrm>
            <a:off x="3713009" y="4396332"/>
            <a:ext cx="3386538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nit" pitchFamily="2" charset="-34"/>
                <a:cs typeface="Kanit" pitchFamily="2" charset="-34"/>
              </a:rPr>
              <a:t>เป้าหมาย</a:t>
            </a:r>
          </a:p>
          <a:p>
            <a:endParaRPr lang="th-TH" dirty="0">
              <a:solidFill>
                <a:srgbClr val="FFC600"/>
              </a:solidFill>
              <a:latin typeface="Kanit" pitchFamily="2" charset="-34"/>
              <a:cs typeface="Kanit" pitchFamily="2" charset="-34"/>
            </a:endParaRPr>
          </a:p>
          <a:p>
            <a:endParaRPr lang="th-TH" dirty="0">
              <a:solidFill>
                <a:srgbClr val="FFC600"/>
              </a:solidFill>
              <a:latin typeface="Kanit" pitchFamily="2" charset="-34"/>
              <a:cs typeface="Kanit" pitchFamily="2" charset="-3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h-TH" dirty="0">
                <a:latin typeface="Kanit" pitchFamily="2" charset="-34"/>
                <a:cs typeface="Kanit" pitchFamily="2" charset="-34"/>
              </a:rPr>
              <a:t>เพื่อให้สามารถ</a:t>
            </a:r>
            <a:r>
              <a:rPr lang="th-TH" dirty="0">
                <a:solidFill>
                  <a:srgbClr val="FFC000"/>
                </a:solidFill>
                <a:latin typeface="Kanit" pitchFamily="2" charset="-34"/>
                <a:cs typeface="Kanit" pitchFamily="2" charset="-34"/>
              </a:rPr>
              <a:t>แปลชุดคำสั่ง</a:t>
            </a:r>
            <a:br>
              <a:rPr lang="th-TH" dirty="0">
                <a:solidFill>
                  <a:srgbClr val="FFC000"/>
                </a:solidFill>
                <a:latin typeface="Kanit" pitchFamily="2" charset="-34"/>
                <a:cs typeface="Kanit" pitchFamily="2" charset="-34"/>
              </a:rPr>
            </a:br>
            <a:r>
              <a:rPr lang="th-TH" dirty="0">
                <a:latin typeface="Kanit" pitchFamily="2" charset="-34"/>
                <a:cs typeface="Kanit" pitchFamily="2" charset="-34"/>
              </a:rPr>
              <a:t>ในโปรแกรมและ</a:t>
            </a:r>
            <a:r>
              <a:rPr lang="th-TH" dirty="0">
                <a:solidFill>
                  <a:srgbClr val="FFC000"/>
                </a:solidFill>
                <a:latin typeface="Kanit" pitchFamily="2" charset="-34"/>
                <a:cs typeface="Kanit" pitchFamily="2" charset="-34"/>
              </a:rPr>
              <a:t>บรรจุขึ้น</a:t>
            </a:r>
            <a:r>
              <a:rPr lang="th-TH" dirty="0">
                <a:latin typeface="Kanit" pitchFamily="2" charset="-34"/>
                <a:cs typeface="Kanit" pitchFamily="2" charset="-34"/>
              </a:rPr>
              <a:t>ไปยัง</a:t>
            </a:r>
            <a:br>
              <a:rPr lang="th-TH" dirty="0">
                <a:latin typeface="Kanit" pitchFamily="2" charset="-34"/>
                <a:cs typeface="Kanit" pitchFamily="2" charset="-34"/>
              </a:rPr>
            </a:br>
            <a:r>
              <a:rPr lang="th-TH" dirty="0">
                <a:latin typeface="Kanit" pitchFamily="2" charset="-34"/>
                <a:cs typeface="Kanit" pitchFamily="2" charset="-34"/>
              </a:rPr>
              <a:t>ส่วนต่อประสาน</a:t>
            </a:r>
            <a:endParaRPr lang="th-TH" dirty="0">
              <a:solidFill>
                <a:srgbClr val="FFFF00"/>
              </a:solidFill>
              <a:latin typeface="Kanit" pitchFamily="2" charset="-34"/>
              <a:cs typeface="Kanit" pitchFamily="2" charset="-34"/>
            </a:endParaRPr>
          </a:p>
        </p:txBody>
      </p:sp>
      <p:pic>
        <p:nvPicPr>
          <p:cNvPr id="2" name="รูปภาพ 1">
            <a:extLst>
              <a:ext uri="{FF2B5EF4-FFF2-40B4-BE49-F238E27FC236}">
                <a16:creationId xmlns:a16="http://schemas.microsoft.com/office/drawing/2014/main" id="{80BD147F-17A7-4357-B6DE-75674F257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015" y="1326685"/>
            <a:ext cx="3022994" cy="2005583"/>
          </a:xfrm>
          <a:prstGeom prst="rect">
            <a:avLst/>
          </a:prstGeom>
        </p:spPr>
      </p:pic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8A9C7DAC-FEDB-4A77-BF9E-E5EB216642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1893" y="4076259"/>
            <a:ext cx="1713179" cy="2127198"/>
          </a:xfrm>
          <a:prstGeom prst="rect">
            <a:avLst/>
          </a:prstGeom>
        </p:spPr>
      </p:pic>
      <p:pic>
        <p:nvPicPr>
          <p:cNvPr id="22" name="รูปภาพ 21">
            <a:extLst>
              <a:ext uri="{FF2B5EF4-FFF2-40B4-BE49-F238E27FC236}">
                <a16:creationId xmlns:a16="http://schemas.microsoft.com/office/drawing/2014/main" id="{7CF7270A-E2ED-4C3A-B939-07EF72EE502E}"/>
              </a:ext>
            </a:extLst>
          </p:cNvPr>
          <p:cNvPicPr/>
          <p:nvPr/>
        </p:nvPicPr>
        <p:blipFill rotWithShape="1">
          <a:blip r:embed="rId5"/>
          <a:srcRect l="1873" t="25241" r="70979" b="34412"/>
          <a:stretch/>
        </p:blipFill>
        <p:spPr>
          <a:xfrm>
            <a:off x="8687983" y="4685294"/>
            <a:ext cx="2528596" cy="1799021"/>
          </a:xfrm>
          <a:prstGeom prst="rect">
            <a:avLst/>
          </a:prstGeom>
        </p:spPr>
      </p:pic>
      <p:pic>
        <p:nvPicPr>
          <p:cNvPr id="3074" name="Picture 2" descr="NODEMCU ESP32">
            <a:extLst>
              <a:ext uri="{FF2B5EF4-FFF2-40B4-BE49-F238E27FC236}">
                <a16:creationId xmlns:a16="http://schemas.microsoft.com/office/drawing/2014/main" id="{A79793E1-F295-4676-B8B9-FB99212807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6589" y="1383784"/>
            <a:ext cx="1891383" cy="1891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00588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ลูกศร: รูปห้าเหลี่ยม 5">
            <a:extLst>
              <a:ext uri="{FF2B5EF4-FFF2-40B4-BE49-F238E27FC236}">
                <a16:creationId xmlns:a16="http://schemas.microsoft.com/office/drawing/2014/main" id="{E55B99C7-F35A-4D14-BDEA-17B4491D4B2F}"/>
              </a:ext>
            </a:extLst>
          </p:cNvPr>
          <p:cNvSpPr/>
          <p:nvPr/>
        </p:nvSpPr>
        <p:spPr>
          <a:xfrm rot="10800000">
            <a:off x="9797142" y="111968"/>
            <a:ext cx="2528596" cy="727787"/>
          </a:xfrm>
          <a:prstGeom prst="homePlate">
            <a:avLst>
              <a:gd name="adj" fmla="val 57519"/>
            </a:avLst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7" name="ลูกศร: รูปห้าเหลี่ยม 6">
            <a:extLst>
              <a:ext uri="{FF2B5EF4-FFF2-40B4-BE49-F238E27FC236}">
                <a16:creationId xmlns:a16="http://schemas.microsoft.com/office/drawing/2014/main" id="{58CB55F4-CFC4-4C66-8FBE-5F66D50993E5}"/>
              </a:ext>
            </a:extLst>
          </p:cNvPr>
          <p:cNvSpPr/>
          <p:nvPr/>
        </p:nvSpPr>
        <p:spPr>
          <a:xfrm rot="10800000">
            <a:off x="9818911" y="167954"/>
            <a:ext cx="2528596" cy="727787"/>
          </a:xfrm>
          <a:prstGeom prst="homePlate">
            <a:avLst>
              <a:gd name="adj" fmla="val 57519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D2080B67-E2D0-40EF-8013-7F7C0A740FC4}"/>
              </a:ext>
            </a:extLst>
          </p:cNvPr>
          <p:cNvSpPr txBox="1"/>
          <p:nvPr/>
        </p:nvSpPr>
        <p:spPr>
          <a:xfrm>
            <a:off x="419877" y="14196"/>
            <a:ext cx="5645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54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nit" pitchFamily="2" charset="-34"/>
                <a:cs typeface="Kanit" pitchFamily="2" charset="-34"/>
              </a:rPr>
              <a:t>4</a:t>
            </a:r>
          </a:p>
        </p:txBody>
      </p:sp>
      <p:sp>
        <p:nvSpPr>
          <p:cNvPr id="9" name="กล่องข้อความ 8">
            <a:extLst>
              <a:ext uri="{FF2B5EF4-FFF2-40B4-BE49-F238E27FC236}">
                <a16:creationId xmlns:a16="http://schemas.microsoft.com/office/drawing/2014/main" id="{97DD0842-3A78-4DED-BC69-641E4EA61F53}"/>
              </a:ext>
            </a:extLst>
          </p:cNvPr>
          <p:cNvSpPr txBox="1"/>
          <p:nvPr/>
        </p:nvSpPr>
        <p:spPr>
          <a:xfrm>
            <a:off x="10328988" y="347181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nit" pitchFamily="2" charset="-34"/>
                <a:cs typeface="Kanit" pitchFamily="2" charset="-34"/>
              </a:rPr>
              <a:t>วัตถุประสงค์</a:t>
            </a:r>
          </a:p>
        </p:txBody>
      </p:sp>
      <p:sp>
        <p:nvSpPr>
          <p:cNvPr id="2" name="สี่เหลี่ยมผืนผ้า 1">
            <a:extLst>
              <a:ext uri="{FF2B5EF4-FFF2-40B4-BE49-F238E27FC236}">
                <a16:creationId xmlns:a16="http://schemas.microsoft.com/office/drawing/2014/main" id="{AA38C77C-847C-4CA0-8A37-777C20B494B1}"/>
              </a:ext>
            </a:extLst>
          </p:cNvPr>
          <p:cNvSpPr/>
          <p:nvPr/>
        </p:nvSpPr>
        <p:spPr>
          <a:xfrm>
            <a:off x="1100006" y="2890391"/>
            <a:ext cx="4859022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3200" dirty="0">
                <a:latin typeface="Kanit" pitchFamily="2" charset="-34"/>
                <a:cs typeface="Kanit" pitchFamily="2" charset="-34"/>
              </a:rPr>
              <a:t>เพื่อสร้างการแปลโปรแกรม</a:t>
            </a:r>
            <a:br>
              <a:rPr lang="th-TH" sz="3200" dirty="0">
                <a:latin typeface="Kanit" pitchFamily="2" charset="-34"/>
                <a:cs typeface="Kanit" pitchFamily="2" charset="-34"/>
              </a:rPr>
            </a:br>
            <a:r>
              <a:rPr lang="th-TH" sz="3200" dirty="0">
                <a:solidFill>
                  <a:srgbClr val="FFC600"/>
                </a:solidFill>
                <a:latin typeface="Kanit" pitchFamily="2" charset="-34"/>
                <a:cs typeface="Kanit" pitchFamily="2" charset="-34"/>
              </a:rPr>
              <a:t>ข้ามเครื่อง</a:t>
            </a:r>
            <a:r>
              <a:rPr lang="th-TH" sz="3200" dirty="0">
                <a:latin typeface="Kanit" pitchFamily="2" charset="-34"/>
                <a:cs typeface="Kanit" pitchFamily="2" charset="-34"/>
              </a:rPr>
              <a:t>สำหรับระบบฝังตัว</a:t>
            </a:r>
          </a:p>
        </p:txBody>
      </p:sp>
      <p:sp>
        <p:nvSpPr>
          <p:cNvPr id="3" name="สี่เหลี่ยมผืนผ้า 2">
            <a:extLst>
              <a:ext uri="{FF2B5EF4-FFF2-40B4-BE49-F238E27FC236}">
                <a16:creationId xmlns:a16="http://schemas.microsoft.com/office/drawing/2014/main" id="{6288864D-56AF-47FF-8964-81B03956AD31}"/>
              </a:ext>
            </a:extLst>
          </p:cNvPr>
          <p:cNvSpPr/>
          <p:nvPr/>
        </p:nvSpPr>
        <p:spPr>
          <a:xfrm>
            <a:off x="128790" y="6138556"/>
            <a:ext cx="55611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1200" dirty="0">
                <a:latin typeface="Kanit" panose="00000500000000000000" pitchFamily="2" charset="-34"/>
                <a:cs typeface="Kanit" panose="00000500000000000000" pitchFamily="2" charset="-34"/>
              </a:rPr>
              <a:t>ที่มารูปภาพ</a:t>
            </a:r>
            <a:r>
              <a:rPr lang="en-US" sz="1200" dirty="0">
                <a:latin typeface="Kanit" panose="00000500000000000000" pitchFamily="2" charset="-34"/>
                <a:cs typeface="Kanit" panose="00000500000000000000" pitchFamily="2" charset="-34"/>
              </a:rPr>
              <a:t>   https://ieeexplore.ieee.org/stamp/stamp.jsp?arnumber=9246562</a:t>
            </a:r>
          </a:p>
        </p:txBody>
      </p:sp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3DF30E17-086A-44C3-BA56-14EE2B4B14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2971" y="1674254"/>
            <a:ext cx="4965697" cy="421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123575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ลูกศร: รูปห้าเหลี่ยม 5">
            <a:extLst>
              <a:ext uri="{FF2B5EF4-FFF2-40B4-BE49-F238E27FC236}">
                <a16:creationId xmlns:a16="http://schemas.microsoft.com/office/drawing/2014/main" id="{E55B99C7-F35A-4D14-BDEA-17B4491D4B2F}"/>
              </a:ext>
            </a:extLst>
          </p:cNvPr>
          <p:cNvSpPr/>
          <p:nvPr/>
        </p:nvSpPr>
        <p:spPr>
          <a:xfrm rot="10800000">
            <a:off x="9797142" y="111968"/>
            <a:ext cx="2528596" cy="727787"/>
          </a:xfrm>
          <a:prstGeom prst="homePlate">
            <a:avLst>
              <a:gd name="adj" fmla="val 57519"/>
            </a:avLst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7" name="ลูกศร: รูปห้าเหลี่ยม 6">
            <a:extLst>
              <a:ext uri="{FF2B5EF4-FFF2-40B4-BE49-F238E27FC236}">
                <a16:creationId xmlns:a16="http://schemas.microsoft.com/office/drawing/2014/main" id="{58CB55F4-CFC4-4C66-8FBE-5F66D50993E5}"/>
              </a:ext>
            </a:extLst>
          </p:cNvPr>
          <p:cNvSpPr/>
          <p:nvPr/>
        </p:nvSpPr>
        <p:spPr>
          <a:xfrm rot="10800000">
            <a:off x="9818911" y="167954"/>
            <a:ext cx="2528596" cy="727787"/>
          </a:xfrm>
          <a:prstGeom prst="homePlate">
            <a:avLst>
              <a:gd name="adj" fmla="val 57519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D2080B67-E2D0-40EF-8013-7F7C0A740FC4}"/>
              </a:ext>
            </a:extLst>
          </p:cNvPr>
          <p:cNvSpPr txBox="1"/>
          <p:nvPr/>
        </p:nvSpPr>
        <p:spPr>
          <a:xfrm>
            <a:off x="419877" y="14196"/>
            <a:ext cx="54694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54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nit" pitchFamily="2" charset="-34"/>
                <a:cs typeface="Kanit" pitchFamily="2" charset="-34"/>
              </a:rPr>
              <a:t>5</a:t>
            </a:r>
          </a:p>
        </p:txBody>
      </p:sp>
      <p:sp>
        <p:nvSpPr>
          <p:cNvPr id="9" name="กล่องข้อความ 8">
            <a:extLst>
              <a:ext uri="{FF2B5EF4-FFF2-40B4-BE49-F238E27FC236}">
                <a16:creationId xmlns:a16="http://schemas.microsoft.com/office/drawing/2014/main" id="{97DD0842-3A78-4DED-BC69-641E4EA61F53}"/>
              </a:ext>
            </a:extLst>
          </p:cNvPr>
          <p:cNvSpPr txBox="1"/>
          <p:nvPr/>
        </p:nvSpPr>
        <p:spPr>
          <a:xfrm>
            <a:off x="10291664" y="347181"/>
            <a:ext cx="1693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nit" pitchFamily="2" charset="-34"/>
                <a:cs typeface="Kanit" pitchFamily="2" charset="-34"/>
              </a:rPr>
              <a:t>ขอบเขตงานวิจัย</a:t>
            </a:r>
          </a:p>
        </p:txBody>
      </p:sp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1E7245E4-314A-40C8-A830-1E079850C4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349" y="1403249"/>
            <a:ext cx="6209232" cy="43923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1" name="กลุ่ม 10">
            <a:extLst>
              <a:ext uri="{FF2B5EF4-FFF2-40B4-BE49-F238E27FC236}">
                <a16:creationId xmlns:a16="http://schemas.microsoft.com/office/drawing/2014/main" id="{FE082EEF-02BB-4E24-9A5E-11038E192CF3}"/>
              </a:ext>
            </a:extLst>
          </p:cNvPr>
          <p:cNvGrpSpPr/>
          <p:nvPr/>
        </p:nvGrpSpPr>
        <p:grpSpPr>
          <a:xfrm>
            <a:off x="7651107" y="2044531"/>
            <a:ext cx="3487103" cy="2768938"/>
            <a:chOff x="7279635" y="1661484"/>
            <a:chExt cx="3487103" cy="2768938"/>
          </a:xfrm>
        </p:grpSpPr>
        <p:sp>
          <p:nvSpPr>
            <p:cNvPr id="2" name="สี่เหลี่ยมผืนผ้า 1">
              <a:extLst>
                <a:ext uri="{FF2B5EF4-FFF2-40B4-BE49-F238E27FC236}">
                  <a16:creationId xmlns:a16="http://schemas.microsoft.com/office/drawing/2014/main" id="{DC5E9DDE-36F2-44AF-8B42-445F576BC8FE}"/>
                </a:ext>
              </a:extLst>
            </p:cNvPr>
            <p:cNvSpPr/>
            <p:nvPr/>
          </p:nvSpPr>
          <p:spPr>
            <a:xfrm>
              <a:off x="7279635" y="1661484"/>
              <a:ext cx="3487103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th-TH" sz="2400" dirty="0">
                  <a:latin typeface="Kanit" pitchFamily="2" charset="-34"/>
                  <a:ea typeface="Cordia New" panose="020B0304020202020204" pitchFamily="34" charset="-34"/>
                  <a:cs typeface="Kanit" pitchFamily="2" charset="-34"/>
                </a:rPr>
                <a:t>สามารถ</a:t>
              </a:r>
              <a:r>
                <a:rPr lang="th-TH" sz="2400" dirty="0">
                  <a:solidFill>
                    <a:srgbClr val="FFC000"/>
                  </a:solidFill>
                  <a:latin typeface="Kanit" pitchFamily="2" charset="-34"/>
                  <a:ea typeface="Cordia New" panose="020B0304020202020204" pitchFamily="34" charset="-34"/>
                  <a:cs typeface="Kanit" pitchFamily="2" charset="-34"/>
                </a:rPr>
                <a:t>แปลโปรแกรม</a:t>
              </a:r>
              <a:endParaRPr lang="en-US" sz="2400" dirty="0">
                <a:solidFill>
                  <a:srgbClr val="FFC000"/>
                </a:solidFill>
                <a:latin typeface="Kanit" pitchFamily="2" charset="-34"/>
                <a:ea typeface="Cordia New" panose="020B0304020202020204" pitchFamily="34" charset="-34"/>
                <a:cs typeface="Kanit" pitchFamily="2" charset="-34"/>
              </a:endParaRPr>
            </a:p>
            <a:p>
              <a:r>
                <a:rPr lang="en-US" sz="2400" dirty="0">
                  <a:latin typeface="Kanit" pitchFamily="2" charset="-34"/>
                  <a:ea typeface="Cordia New" panose="020B0304020202020204" pitchFamily="34" charset="-34"/>
                  <a:cs typeface="Kanit" pitchFamily="2" charset="-34"/>
                </a:rPr>
                <a:t>   </a:t>
              </a:r>
              <a:r>
                <a:rPr lang="th-TH" sz="2400" dirty="0">
                  <a:latin typeface="Kanit" pitchFamily="2" charset="-34"/>
                  <a:ea typeface="Cordia New" panose="020B0304020202020204" pitchFamily="34" charset="-34"/>
                  <a:cs typeface="Kanit" pitchFamily="2" charset="-34"/>
                </a:rPr>
                <a:t>ชุดคำสั่งของโปรแกรม</a:t>
              </a:r>
              <a:endParaRPr lang="en-US" sz="2400" dirty="0">
                <a:latin typeface="Kanit" pitchFamily="2" charset="-34"/>
                <a:ea typeface="Cordia New" panose="020B0304020202020204" pitchFamily="34" charset="-34"/>
                <a:cs typeface="Kanit" pitchFamily="2" charset="-34"/>
              </a:endParaRPr>
            </a:p>
          </p:txBody>
        </p:sp>
        <p:sp>
          <p:nvSpPr>
            <p:cNvPr id="5" name="สี่เหลี่ยมผืนผ้า 4">
              <a:extLst>
                <a:ext uri="{FF2B5EF4-FFF2-40B4-BE49-F238E27FC236}">
                  <a16:creationId xmlns:a16="http://schemas.microsoft.com/office/drawing/2014/main" id="{2EA5AD87-7D6F-40D3-8E0E-49E4679BD11A}"/>
                </a:ext>
              </a:extLst>
            </p:cNvPr>
            <p:cNvSpPr/>
            <p:nvPr/>
          </p:nvSpPr>
          <p:spPr>
            <a:xfrm>
              <a:off x="7279635" y="3599425"/>
              <a:ext cx="3140603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th-TH" sz="2400" dirty="0">
                  <a:latin typeface="Kanit" pitchFamily="2" charset="-34"/>
                  <a:ea typeface="Cordia New" panose="020B0304020202020204" pitchFamily="34" charset="-34"/>
                  <a:cs typeface="Kanit" pitchFamily="2" charset="-34"/>
                </a:rPr>
                <a:t>สามารถ</a:t>
              </a:r>
              <a:r>
                <a:rPr lang="th-TH" sz="2400" dirty="0">
                  <a:solidFill>
                    <a:srgbClr val="FFC000"/>
                  </a:solidFill>
                  <a:latin typeface="Kanit" pitchFamily="2" charset="-34"/>
                  <a:ea typeface="Cordia New" panose="020B0304020202020204" pitchFamily="34" charset="-34"/>
                  <a:cs typeface="Kanit" pitchFamily="2" charset="-34"/>
                </a:rPr>
                <a:t>บรรจุขึ้น</a:t>
              </a:r>
              <a:br>
                <a:rPr lang="en-US" sz="2400" dirty="0">
                  <a:solidFill>
                    <a:srgbClr val="FFC000"/>
                  </a:solidFill>
                  <a:latin typeface="Kanit" pitchFamily="2" charset="-34"/>
                  <a:ea typeface="Cordia New" panose="020B0304020202020204" pitchFamily="34" charset="-34"/>
                  <a:cs typeface="Kanit" pitchFamily="2" charset="-34"/>
                </a:rPr>
              </a:br>
              <a:r>
                <a:rPr lang="th-TH" sz="2400" dirty="0">
                  <a:latin typeface="Kanit" pitchFamily="2" charset="-34"/>
                  <a:ea typeface="Cordia New" panose="020B0304020202020204" pitchFamily="34" charset="-34"/>
                  <a:cs typeface="Kanit" pitchFamily="2" charset="-34"/>
                </a:rPr>
                <a:t>ไปยังส่วนต่อประสาน </a:t>
              </a:r>
              <a:endParaRPr lang="th-TH" sz="2400" dirty="0">
                <a:latin typeface="Kanit" pitchFamily="2" charset="-34"/>
                <a:cs typeface="Kanit" pitchFamily="2" charset="-34"/>
              </a:endParaRPr>
            </a:p>
          </p:txBody>
        </p:sp>
      </p:grpSp>
      <p:sp>
        <p:nvSpPr>
          <p:cNvPr id="14" name="สี่เหลี่ยมผืนผ้า 13">
            <a:extLst>
              <a:ext uri="{FF2B5EF4-FFF2-40B4-BE49-F238E27FC236}">
                <a16:creationId xmlns:a16="http://schemas.microsoft.com/office/drawing/2014/main" id="{074DBC1B-336C-4D7B-A2EF-D31FED192002}"/>
              </a:ext>
            </a:extLst>
          </p:cNvPr>
          <p:cNvSpPr/>
          <p:nvPr/>
        </p:nvSpPr>
        <p:spPr>
          <a:xfrm>
            <a:off x="4870538" y="6261325"/>
            <a:ext cx="55611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1200" dirty="0">
                <a:latin typeface="Kanit" panose="00000500000000000000" pitchFamily="2" charset="-34"/>
                <a:cs typeface="Kanit" panose="00000500000000000000" pitchFamily="2" charset="-34"/>
              </a:rPr>
              <a:t>ที่มารูปภาพ</a:t>
            </a:r>
            <a:r>
              <a:rPr lang="en-US" sz="1200" dirty="0">
                <a:latin typeface="Kanit" panose="00000500000000000000" pitchFamily="2" charset="-34"/>
                <a:cs typeface="Kanit" panose="00000500000000000000" pitchFamily="2" charset="-34"/>
              </a:rPr>
              <a:t>   https://ieeexplore.ieee.org/stamp/stamp.jsp?arnumber=9246562</a:t>
            </a:r>
          </a:p>
        </p:txBody>
      </p:sp>
    </p:spTree>
    <p:extLst>
      <p:ext uri="{BB962C8B-B14F-4D97-AF65-F5344CB8AC3E}">
        <p14:creationId xmlns:p14="http://schemas.microsoft.com/office/powerpoint/2010/main" val="36286757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ลูกศร: รูปห้าเหลี่ยม 5">
            <a:extLst>
              <a:ext uri="{FF2B5EF4-FFF2-40B4-BE49-F238E27FC236}">
                <a16:creationId xmlns:a16="http://schemas.microsoft.com/office/drawing/2014/main" id="{E55B99C7-F35A-4D14-BDEA-17B4491D4B2F}"/>
              </a:ext>
            </a:extLst>
          </p:cNvPr>
          <p:cNvSpPr/>
          <p:nvPr/>
        </p:nvSpPr>
        <p:spPr>
          <a:xfrm rot="10800000">
            <a:off x="8512631" y="111967"/>
            <a:ext cx="3813107" cy="727787"/>
          </a:xfrm>
          <a:prstGeom prst="homePlate">
            <a:avLst>
              <a:gd name="adj" fmla="val 57519"/>
            </a:avLst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7" name="ลูกศร: รูปห้าเหลี่ยม 6">
            <a:extLst>
              <a:ext uri="{FF2B5EF4-FFF2-40B4-BE49-F238E27FC236}">
                <a16:creationId xmlns:a16="http://schemas.microsoft.com/office/drawing/2014/main" id="{58CB55F4-CFC4-4C66-8FBE-5F66D50993E5}"/>
              </a:ext>
            </a:extLst>
          </p:cNvPr>
          <p:cNvSpPr/>
          <p:nvPr/>
        </p:nvSpPr>
        <p:spPr>
          <a:xfrm rot="10800000">
            <a:off x="8534400" y="167953"/>
            <a:ext cx="3813107" cy="727787"/>
          </a:xfrm>
          <a:prstGeom prst="homePlate">
            <a:avLst>
              <a:gd name="adj" fmla="val 57519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D2080B67-E2D0-40EF-8013-7F7C0A740FC4}"/>
              </a:ext>
            </a:extLst>
          </p:cNvPr>
          <p:cNvSpPr txBox="1"/>
          <p:nvPr/>
        </p:nvSpPr>
        <p:spPr>
          <a:xfrm>
            <a:off x="419877" y="14196"/>
            <a:ext cx="58221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nit" pitchFamily="2" charset="-34"/>
                <a:cs typeface="Kanit" pitchFamily="2" charset="-34"/>
              </a:rPr>
              <a:t>6</a:t>
            </a:r>
            <a:endParaRPr lang="th-TH" sz="54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anit" pitchFamily="2" charset="-34"/>
              <a:cs typeface="Kanit" pitchFamily="2" charset="-34"/>
            </a:endParaRPr>
          </a:p>
        </p:txBody>
      </p:sp>
      <p:sp>
        <p:nvSpPr>
          <p:cNvPr id="9" name="กล่องข้อความ 8">
            <a:extLst>
              <a:ext uri="{FF2B5EF4-FFF2-40B4-BE49-F238E27FC236}">
                <a16:creationId xmlns:a16="http://schemas.microsoft.com/office/drawing/2014/main" id="{97DD0842-3A78-4DED-BC69-641E4EA61F53}"/>
              </a:ext>
            </a:extLst>
          </p:cNvPr>
          <p:cNvSpPr txBox="1"/>
          <p:nvPr/>
        </p:nvSpPr>
        <p:spPr>
          <a:xfrm>
            <a:off x="9166938" y="347180"/>
            <a:ext cx="2494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nit" pitchFamily="2" charset="-34"/>
                <a:cs typeface="Kanit" pitchFamily="2" charset="-34"/>
              </a:rPr>
              <a:t>ณ ปัจจุบัน   หน้าเว็บไซต์</a:t>
            </a:r>
          </a:p>
        </p:txBody>
      </p:sp>
      <p:sp>
        <p:nvSpPr>
          <p:cNvPr id="2" name="Rectangle 8">
            <a:extLst>
              <a:ext uri="{FF2B5EF4-FFF2-40B4-BE49-F238E27FC236}">
                <a16:creationId xmlns:a16="http://schemas.microsoft.com/office/drawing/2014/main" id="{B160AA52-6DC9-4E60-8D4C-9BE0E593B8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14450" y="3211219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h-TH"/>
          </a:p>
        </p:txBody>
      </p:sp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32135B3A-D920-40EF-A2D3-108242F2F6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3"/>
          <a:stretch/>
        </p:blipFill>
        <p:spPr>
          <a:xfrm>
            <a:off x="646544" y="1695287"/>
            <a:ext cx="10737815" cy="4227148"/>
          </a:xfrm>
          <a:prstGeom prst="rect">
            <a:avLst/>
          </a:prstGeom>
        </p:spPr>
      </p:pic>
      <p:sp>
        <p:nvSpPr>
          <p:cNvPr id="10" name="กล่องข้อความ 9">
            <a:extLst>
              <a:ext uri="{FF2B5EF4-FFF2-40B4-BE49-F238E27FC236}">
                <a16:creationId xmlns:a16="http://schemas.microsoft.com/office/drawing/2014/main" id="{76C78CCA-8A73-4E1D-81FB-6589388BE72E}"/>
              </a:ext>
            </a:extLst>
          </p:cNvPr>
          <p:cNvSpPr txBox="1"/>
          <p:nvPr/>
        </p:nvSpPr>
        <p:spPr>
          <a:xfrm>
            <a:off x="3530444" y="731095"/>
            <a:ext cx="187904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nit" pitchFamily="2" charset="-34"/>
                <a:cs typeface="Kanit" pitchFamily="2" charset="-34"/>
              </a:rPr>
              <a:t>Blocks</a:t>
            </a:r>
            <a:endParaRPr lang="th-TH" sz="4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anit" pitchFamily="2" charset="-34"/>
              <a:cs typeface="Kanit" pitchFamily="2" charset="-34"/>
            </a:endParaRPr>
          </a:p>
        </p:txBody>
      </p:sp>
      <p:sp>
        <p:nvSpPr>
          <p:cNvPr id="5" name="สี่เหลี่ยมผืนผ้า 4">
            <a:extLst>
              <a:ext uri="{FF2B5EF4-FFF2-40B4-BE49-F238E27FC236}">
                <a16:creationId xmlns:a16="http://schemas.microsoft.com/office/drawing/2014/main" id="{FBD1EA1D-94F1-4914-AEEE-E1393A73DE22}"/>
              </a:ext>
            </a:extLst>
          </p:cNvPr>
          <p:cNvSpPr/>
          <p:nvPr/>
        </p:nvSpPr>
        <p:spPr>
          <a:xfrm>
            <a:off x="7489043" y="1334622"/>
            <a:ext cx="41713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Kanit" panose="00000500000000000000" pitchFamily="2" charset="-34"/>
                <a:cs typeface="Kanit" panose="00000500000000000000" pitchFamily="2" charset="-34"/>
              </a:rPr>
              <a:t>https://funny-sable-653e3a.netlify.app/ui/</a:t>
            </a:r>
          </a:p>
        </p:txBody>
      </p:sp>
    </p:spTree>
    <p:extLst>
      <p:ext uri="{BB962C8B-B14F-4D97-AF65-F5344CB8AC3E}">
        <p14:creationId xmlns:p14="http://schemas.microsoft.com/office/powerpoint/2010/main" val="4405770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ลูกศร: รูปห้าเหลี่ยม 5">
            <a:extLst>
              <a:ext uri="{FF2B5EF4-FFF2-40B4-BE49-F238E27FC236}">
                <a16:creationId xmlns:a16="http://schemas.microsoft.com/office/drawing/2014/main" id="{E55B99C7-F35A-4D14-BDEA-17B4491D4B2F}"/>
              </a:ext>
            </a:extLst>
          </p:cNvPr>
          <p:cNvSpPr/>
          <p:nvPr/>
        </p:nvSpPr>
        <p:spPr>
          <a:xfrm rot="10800000">
            <a:off x="8512631" y="111967"/>
            <a:ext cx="3813107" cy="727787"/>
          </a:xfrm>
          <a:prstGeom prst="homePlate">
            <a:avLst>
              <a:gd name="adj" fmla="val 57519"/>
            </a:avLst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7" name="ลูกศร: รูปห้าเหลี่ยม 6">
            <a:extLst>
              <a:ext uri="{FF2B5EF4-FFF2-40B4-BE49-F238E27FC236}">
                <a16:creationId xmlns:a16="http://schemas.microsoft.com/office/drawing/2014/main" id="{58CB55F4-CFC4-4C66-8FBE-5F66D50993E5}"/>
              </a:ext>
            </a:extLst>
          </p:cNvPr>
          <p:cNvSpPr/>
          <p:nvPr/>
        </p:nvSpPr>
        <p:spPr>
          <a:xfrm rot="10800000">
            <a:off x="8534400" y="167953"/>
            <a:ext cx="3813107" cy="727787"/>
          </a:xfrm>
          <a:prstGeom prst="homePlate">
            <a:avLst>
              <a:gd name="adj" fmla="val 57519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D2080B67-E2D0-40EF-8013-7F7C0A740FC4}"/>
              </a:ext>
            </a:extLst>
          </p:cNvPr>
          <p:cNvSpPr txBox="1"/>
          <p:nvPr/>
        </p:nvSpPr>
        <p:spPr>
          <a:xfrm>
            <a:off x="419877" y="14196"/>
            <a:ext cx="5293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54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nit" pitchFamily="2" charset="-34"/>
                <a:cs typeface="Kanit" pitchFamily="2" charset="-34"/>
              </a:rPr>
              <a:t>7</a:t>
            </a:r>
          </a:p>
        </p:txBody>
      </p:sp>
      <p:sp>
        <p:nvSpPr>
          <p:cNvPr id="9" name="กล่องข้อความ 8">
            <a:extLst>
              <a:ext uri="{FF2B5EF4-FFF2-40B4-BE49-F238E27FC236}">
                <a16:creationId xmlns:a16="http://schemas.microsoft.com/office/drawing/2014/main" id="{97DD0842-3A78-4DED-BC69-641E4EA61F53}"/>
              </a:ext>
            </a:extLst>
          </p:cNvPr>
          <p:cNvSpPr txBox="1"/>
          <p:nvPr/>
        </p:nvSpPr>
        <p:spPr>
          <a:xfrm>
            <a:off x="9166938" y="347180"/>
            <a:ext cx="2842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nit" pitchFamily="2" charset="-34"/>
                <a:cs typeface="Kanit" pitchFamily="2" charset="-34"/>
              </a:rPr>
              <a:t>ณ ปัจจุบัน หน้าเว็บไซต์</a:t>
            </a: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nit" pitchFamily="2" charset="-34"/>
                <a:cs typeface="Kanit" pitchFamily="2" charset="-34"/>
              </a:rPr>
              <a:t> (</a:t>
            </a:r>
            <a:r>
              <a:rPr lang="th-TH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nit" pitchFamily="2" charset="-34"/>
                <a:cs typeface="Kanit" pitchFamily="2" charset="-34"/>
              </a:rPr>
              <a:t>ต่อ</a:t>
            </a: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nit" pitchFamily="2" charset="-34"/>
                <a:cs typeface="Kanit" pitchFamily="2" charset="-34"/>
              </a:rPr>
              <a:t>)</a:t>
            </a:r>
            <a:endParaRPr lang="th-TH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anit" pitchFamily="2" charset="-34"/>
              <a:cs typeface="Kanit" pitchFamily="2" charset="-34"/>
            </a:endParaRPr>
          </a:p>
        </p:txBody>
      </p:sp>
      <p:sp>
        <p:nvSpPr>
          <p:cNvPr id="2" name="Rectangle 8">
            <a:extLst>
              <a:ext uri="{FF2B5EF4-FFF2-40B4-BE49-F238E27FC236}">
                <a16:creationId xmlns:a16="http://schemas.microsoft.com/office/drawing/2014/main" id="{B160AA52-6DC9-4E60-8D4C-9BE0E593B8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14450" y="3211219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h-TH"/>
          </a:p>
        </p:txBody>
      </p:sp>
      <p:sp>
        <p:nvSpPr>
          <p:cNvPr id="10" name="กล่องข้อความ 9">
            <a:extLst>
              <a:ext uri="{FF2B5EF4-FFF2-40B4-BE49-F238E27FC236}">
                <a16:creationId xmlns:a16="http://schemas.microsoft.com/office/drawing/2014/main" id="{76C78CCA-8A73-4E1D-81FB-6589388BE72E}"/>
              </a:ext>
            </a:extLst>
          </p:cNvPr>
          <p:cNvSpPr txBox="1"/>
          <p:nvPr/>
        </p:nvSpPr>
        <p:spPr>
          <a:xfrm>
            <a:off x="3090496" y="331791"/>
            <a:ext cx="187904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nit" pitchFamily="2" charset="-34"/>
                <a:cs typeface="Kanit" pitchFamily="2" charset="-34"/>
              </a:rPr>
              <a:t>Blocks</a:t>
            </a:r>
            <a:endParaRPr lang="th-TH" sz="4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anit" pitchFamily="2" charset="-34"/>
              <a:cs typeface="Kanit" pitchFamily="2" charset="-34"/>
            </a:endParaRPr>
          </a:p>
        </p:txBody>
      </p:sp>
      <p:sp>
        <p:nvSpPr>
          <p:cNvPr id="5" name="สี่เหลี่ยมผืนผ้า 4">
            <a:extLst>
              <a:ext uri="{FF2B5EF4-FFF2-40B4-BE49-F238E27FC236}">
                <a16:creationId xmlns:a16="http://schemas.microsoft.com/office/drawing/2014/main" id="{FBD1EA1D-94F1-4914-AEEE-E1393A73DE22}"/>
              </a:ext>
            </a:extLst>
          </p:cNvPr>
          <p:cNvSpPr/>
          <p:nvPr/>
        </p:nvSpPr>
        <p:spPr>
          <a:xfrm>
            <a:off x="4674723" y="6191317"/>
            <a:ext cx="41713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Kanit" panose="00000500000000000000" pitchFamily="2" charset="-34"/>
                <a:cs typeface="Kanit" panose="00000500000000000000" pitchFamily="2" charset="-34"/>
              </a:rPr>
              <a:t>https://funny-sable-653e3a.netlify.app/ui/</a:t>
            </a:r>
          </a:p>
        </p:txBody>
      </p:sp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2260E14C-B2B5-4787-9DAC-B9DEA0289F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849" y="1334622"/>
            <a:ext cx="1577922" cy="4633807"/>
          </a:xfrm>
          <a:prstGeom prst="rect">
            <a:avLst/>
          </a:prstGeom>
        </p:spPr>
      </p:pic>
      <p:pic>
        <p:nvPicPr>
          <p:cNvPr id="11" name="รูปภาพ 10">
            <a:extLst>
              <a:ext uri="{FF2B5EF4-FFF2-40B4-BE49-F238E27FC236}">
                <a16:creationId xmlns:a16="http://schemas.microsoft.com/office/drawing/2014/main" id="{D14E3201-07AA-417F-A379-FED2AEB61F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6597" y="1334623"/>
            <a:ext cx="1433569" cy="4344818"/>
          </a:xfrm>
          <a:prstGeom prst="rect">
            <a:avLst/>
          </a:prstGeom>
        </p:spPr>
      </p:pic>
      <p:pic>
        <p:nvPicPr>
          <p:cNvPr id="12" name="รูปภาพ 11">
            <a:extLst>
              <a:ext uri="{FF2B5EF4-FFF2-40B4-BE49-F238E27FC236}">
                <a16:creationId xmlns:a16="http://schemas.microsoft.com/office/drawing/2014/main" id="{F9161D37-C2B8-47BA-976D-309AF7D16E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1418" y="1334622"/>
            <a:ext cx="3603773" cy="4344808"/>
          </a:xfrm>
          <a:prstGeom prst="rect">
            <a:avLst/>
          </a:prstGeom>
        </p:spPr>
      </p:pic>
      <p:pic>
        <p:nvPicPr>
          <p:cNvPr id="13" name="รูปภาพ 12">
            <a:extLst>
              <a:ext uri="{FF2B5EF4-FFF2-40B4-BE49-F238E27FC236}">
                <a16:creationId xmlns:a16="http://schemas.microsoft.com/office/drawing/2014/main" id="{93E6C880-81CE-42BC-B1A2-DE6C5A64ED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68465" y="1334622"/>
            <a:ext cx="2385165" cy="4344808"/>
          </a:xfrm>
          <a:prstGeom prst="rect">
            <a:avLst/>
          </a:prstGeom>
        </p:spPr>
      </p:pic>
      <p:pic>
        <p:nvPicPr>
          <p:cNvPr id="14" name="รูปภาพ 13">
            <a:extLst>
              <a:ext uri="{FF2B5EF4-FFF2-40B4-BE49-F238E27FC236}">
                <a16:creationId xmlns:a16="http://schemas.microsoft.com/office/drawing/2014/main" id="{F98C0DDF-088E-41C1-9FD1-F2299AB770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32301" y="5820771"/>
            <a:ext cx="962159" cy="295316"/>
          </a:xfrm>
          <a:prstGeom prst="rect">
            <a:avLst/>
          </a:prstGeom>
        </p:spPr>
      </p:pic>
      <p:pic>
        <p:nvPicPr>
          <p:cNvPr id="15" name="รูปภาพ 14">
            <a:extLst>
              <a:ext uri="{FF2B5EF4-FFF2-40B4-BE49-F238E27FC236}">
                <a16:creationId xmlns:a16="http://schemas.microsoft.com/office/drawing/2014/main" id="{770775F4-EF34-4889-878B-6B51F6091B6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84592" y="5830297"/>
            <a:ext cx="1057423" cy="276264"/>
          </a:xfrm>
          <a:prstGeom prst="rect">
            <a:avLst/>
          </a:prstGeom>
        </p:spPr>
      </p:pic>
      <p:pic>
        <p:nvPicPr>
          <p:cNvPr id="16" name="รูปภาพ 15">
            <a:extLst>
              <a:ext uri="{FF2B5EF4-FFF2-40B4-BE49-F238E27FC236}">
                <a16:creationId xmlns:a16="http://schemas.microsoft.com/office/drawing/2014/main" id="{222B461B-292C-4ECD-8C61-D49372221DA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66524" y="5842431"/>
            <a:ext cx="695422" cy="247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6431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ลูกศร: รูปห้าเหลี่ยม 5">
            <a:extLst>
              <a:ext uri="{FF2B5EF4-FFF2-40B4-BE49-F238E27FC236}">
                <a16:creationId xmlns:a16="http://schemas.microsoft.com/office/drawing/2014/main" id="{E55B99C7-F35A-4D14-BDEA-17B4491D4B2F}"/>
              </a:ext>
            </a:extLst>
          </p:cNvPr>
          <p:cNvSpPr/>
          <p:nvPr/>
        </p:nvSpPr>
        <p:spPr>
          <a:xfrm rot="10800000">
            <a:off x="8512631" y="111967"/>
            <a:ext cx="3813107" cy="727787"/>
          </a:xfrm>
          <a:prstGeom prst="homePlate">
            <a:avLst>
              <a:gd name="adj" fmla="val 57519"/>
            </a:avLst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7" name="ลูกศร: รูปห้าเหลี่ยม 6">
            <a:extLst>
              <a:ext uri="{FF2B5EF4-FFF2-40B4-BE49-F238E27FC236}">
                <a16:creationId xmlns:a16="http://schemas.microsoft.com/office/drawing/2014/main" id="{58CB55F4-CFC4-4C66-8FBE-5F66D50993E5}"/>
              </a:ext>
            </a:extLst>
          </p:cNvPr>
          <p:cNvSpPr/>
          <p:nvPr/>
        </p:nvSpPr>
        <p:spPr>
          <a:xfrm rot="10800000">
            <a:off x="8534400" y="167953"/>
            <a:ext cx="3813107" cy="727787"/>
          </a:xfrm>
          <a:prstGeom prst="homePlate">
            <a:avLst>
              <a:gd name="adj" fmla="val 57519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D2080B67-E2D0-40EF-8013-7F7C0A740FC4}"/>
              </a:ext>
            </a:extLst>
          </p:cNvPr>
          <p:cNvSpPr txBox="1"/>
          <p:nvPr/>
        </p:nvSpPr>
        <p:spPr>
          <a:xfrm>
            <a:off x="419877" y="14196"/>
            <a:ext cx="59343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nit" pitchFamily="2" charset="-34"/>
                <a:cs typeface="Kanit" pitchFamily="2" charset="-34"/>
              </a:rPr>
              <a:t>8</a:t>
            </a:r>
            <a:endParaRPr lang="th-TH" sz="54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anit" pitchFamily="2" charset="-34"/>
              <a:cs typeface="Kanit" pitchFamily="2" charset="-34"/>
            </a:endParaRPr>
          </a:p>
        </p:txBody>
      </p:sp>
      <p:sp>
        <p:nvSpPr>
          <p:cNvPr id="9" name="กล่องข้อความ 8">
            <a:extLst>
              <a:ext uri="{FF2B5EF4-FFF2-40B4-BE49-F238E27FC236}">
                <a16:creationId xmlns:a16="http://schemas.microsoft.com/office/drawing/2014/main" id="{97DD0842-3A78-4DED-BC69-641E4EA61F53}"/>
              </a:ext>
            </a:extLst>
          </p:cNvPr>
          <p:cNvSpPr txBox="1"/>
          <p:nvPr/>
        </p:nvSpPr>
        <p:spPr>
          <a:xfrm>
            <a:off x="9166938" y="347180"/>
            <a:ext cx="30123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nit" pitchFamily="2" charset="-34"/>
                <a:cs typeface="Kanit" pitchFamily="2" charset="-34"/>
              </a:rPr>
              <a:t>ณ ปัจจุบัน   หน้าเว็บไซต์</a:t>
            </a: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nit" pitchFamily="2" charset="-34"/>
                <a:cs typeface="Kanit" pitchFamily="2" charset="-34"/>
              </a:rPr>
              <a:t> (</a:t>
            </a:r>
            <a:r>
              <a:rPr lang="th-TH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nit" pitchFamily="2" charset="-34"/>
                <a:cs typeface="Kanit" pitchFamily="2" charset="-34"/>
              </a:rPr>
              <a:t>ต่อ</a:t>
            </a: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nit" pitchFamily="2" charset="-34"/>
                <a:cs typeface="Kanit" pitchFamily="2" charset="-34"/>
              </a:rPr>
              <a:t>)</a:t>
            </a:r>
            <a:endParaRPr lang="th-TH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anit" pitchFamily="2" charset="-34"/>
              <a:cs typeface="Kanit" pitchFamily="2" charset="-34"/>
            </a:endParaRPr>
          </a:p>
        </p:txBody>
      </p:sp>
      <p:sp>
        <p:nvSpPr>
          <p:cNvPr id="2" name="Rectangle 8">
            <a:extLst>
              <a:ext uri="{FF2B5EF4-FFF2-40B4-BE49-F238E27FC236}">
                <a16:creationId xmlns:a16="http://schemas.microsoft.com/office/drawing/2014/main" id="{B160AA52-6DC9-4E60-8D4C-9BE0E593B8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14450" y="3211219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h-TH"/>
          </a:p>
        </p:txBody>
      </p:sp>
      <p:sp>
        <p:nvSpPr>
          <p:cNvPr id="10" name="กล่องข้อความ 9">
            <a:extLst>
              <a:ext uri="{FF2B5EF4-FFF2-40B4-BE49-F238E27FC236}">
                <a16:creationId xmlns:a16="http://schemas.microsoft.com/office/drawing/2014/main" id="{76C78CCA-8A73-4E1D-81FB-6589388BE72E}"/>
              </a:ext>
            </a:extLst>
          </p:cNvPr>
          <p:cNvSpPr txBox="1"/>
          <p:nvPr/>
        </p:nvSpPr>
        <p:spPr>
          <a:xfrm>
            <a:off x="3090496" y="331791"/>
            <a:ext cx="187904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nit" pitchFamily="2" charset="-34"/>
                <a:cs typeface="Kanit" pitchFamily="2" charset="-34"/>
              </a:rPr>
              <a:t>Blocks</a:t>
            </a:r>
            <a:endParaRPr lang="th-TH" sz="4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anit" pitchFamily="2" charset="-34"/>
              <a:cs typeface="Kanit" pitchFamily="2" charset="-34"/>
            </a:endParaRPr>
          </a:p>
        </p:txBody>
      </p:sp>
      <p:sp>
        <p:nvSpPr>
          <p:cNvPr id="5" name="สี่เหลี่ยมผืนผ้า 4">
            <a:extLst>
              <a:ext uri="{FF2B5EF4-FFF2-40B4-BE49-F238E27FC236}">
                <a16:creationId xmlns:a16="http://schemas.microsoft.com/office/drawing/2014/main" id="{FBD1EA1D-94F1-4914-AEEE-E1393A73DE22}"/>
              </a:ext>
            </a:extLst>
          </p:cNvPr>
          <p:cNvSpPr/>
          <p:nvPr/>
        </p:nvSpPr>
        <p:spPr>
          <a:xfrm>
            <a:off x="4674723" y="6191317"/>
            <a:ext cx="41713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Kanit" panose="00000500000000000000" pitchFamily="2" charset="-34"/>
                <a:cs typeface="Kanit" panose="00000500000000000000" pitchFamily="2" charset="-34"/>
              </a:rPr>
              <a:t>https://funny-sable-653e3a.netlify.app/ui/</a:t>
            </a:r>
          </a:p>
        </p:txBody>
      </p:sp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758C7A8C-F17C-4DCE-9000-AC2667CC91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324" y="1334623"/>
            <a:ext cx="4047399" cy="4437644"/>
          </a:xfrm>
          <a:prstGeom prst="rect">
            <a:avLst/>
          </a:prstGeom>
        </p:spPr>
      </p:pic>
      <p:pic>
        <p:nvPicPr>
          <p:cNvPr id="17" name="รูปภาพ 16">
            <a:extLst>
              <a:ext uri="{FF2B5EF4-FFF2-40B4-BE49-F238E27FC236}">
                <a16:creationId xmlns:a16="http://schemas.microsoft.com/office/drawing/2014/main" id="{FACD5095-7CBF-4E45-AB65-48A2DA21B9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7298" y="1334621"/>
            <a:ext cx="2659303" cy="4437643"/>
          </a:xfrm>
          <a:prstGeom prst="rect">
            <a:avLst/>
          </a:prstGeom>
        </p:spPr>
      </p:pic>
      <p:pic>
        <p:nvPicPr>
          <p:cNvPr id="18" name="รูปภาพ 17">
            <a:extLst>
              <a:ext uri="{FF2B5EF4-FFF2-40B4-BE49-F238E27FC236}">
                <a16:creationId xmlns:a16="http://schemas.microsoft.com/office/drawing/2014/main" id="{434AA260-494B-4F44-AAAD-D44C7B839D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3686" y="1341513"/>
            <a:ext cx="3733465" cy="4430745"/>
          </a:xfrm>
          <a:prstGeom prst="rect">
            <a:avLst/>
          </a:prstGeom>
        </p:spPr>
      </p:pic>
      <p:pic>
        <p:nvPicPr>
          <p:cNvPr id="19" name="รูปภาพ 18">
            <a:extLst>
              <a:ext uri="{FF2B5EF4-FFF2-40B4-BE49-F238E27FC236}">
                <a16:creationId xmlns:a16="http://schemas.microsoft.com/office/drawing/2014/main" id="{00C4EF41-CC37-44A6-9672-D89F6D24F8E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1386" t="54597"/>
          <a:stretch/>
        </p:blipFill>
        <p:spPr>
          <a:xfrm>
            <a:off x="9052559" y="5927478"/>
            <a:ext cx="1228199" cy="263839"/>
          </a:xfrm>
          <a:prstGeom prst="rect">
            <a:avLst/>
          </a:prstGeom>
        </p:spPr>
      </p:pic>
      <p:pic>
        <p:nvPicPr>
          <p:cNvPr id="20" name="รูปภาพ 19">
            <a:extLst>
              <a:ext uri="{FF2B5EF4-FFF2-40B4-BE49-F238E27FC236}">
                <a16:creationId xmlns:a16="http://schemas.microsoft.com/office/drawing/2014/main" id="{5AA3FC1C-7FDD-4236-91AC-46A8D39352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48289" y="5930791"/>
            <a:ext cx="695422" cy="257211"/>
          </a:xfrm>
          <a:prstGeom prst="rect">
            <a:avLst/>
          </a:prstGeom>
        </p:spPr>
      </p:pic>
      <p:pic>
        <p:nvPicPr>
          <p:cNvPr id="21" name="รูปภาพ 20">
            <a:extLst>
              <a:ext uri="{FF2B5EF4-FFF2-40B4-BE49-F238E27FC236}">
                <a16:creationId xmlns:a16="http://schemas.microsoft.com/office/drawing/2014/main" id="{F1706396-DC6B-4896-9E86-239F112AC4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08075" y="5940317"/>
            <a:ext cx="685896" cy="247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5055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ลูกศร: รูปห้าเหลี่ยม 5">
            <a:extLst>
              <a:ext uri="{FF2B5EF4-FFF2-40B4-BE49-F238E27FC236}">
                <a16:creationId xmlns:a16="http://schemas.microsoft.com/office/drawing/2014/main" id="{E55B99C7-F35A-4D14-BDEA-17B4491D4B2F}"/>
              </a:ext>
            </a:extLst>
          </p:cNvPr>
          <p:cNvSpPr/>
          <p:nvPr/>
        </p:nvSpPr>
        <p:spPr>
          <a:xfrm rot="10800000">
            <a:off x="8512631" y="111967"/>
            <a:ext cx="3813107" cy="727787"/>
          </a:xfrm>
          <a:prstGeom prst="homePlate">
            <a:avLst>
              <a:gd name="adj" fmla="val 57519"/>
            </a:avLst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7" name="ลูกศร: รูปห้าเหลี่ยม 6">
            <a:extLst>
              <a:ext uri="{FF2B5EF4-FFF2-40B4-BE49-F238E27FC236}">
                <a16:creationId xmlns:a16="http://schemas.microsoft.com/office/drawing/2014/main" id="{58CB55F4-CFC4-4C66-8FBE-5F66D50993E5}"/>
              </a:ext>
            </a:extLst>
          </p:cNvPr>
          <p:cNvSpPr/>
          <p:nvPr/>
        </p:nvSpPr>
        <p:spPr>
          <a:xfrm rot="10800000">
            <a:off x="8534400" y="167953"/>
            <a:ext cx="3813107" cy="727787"/>
          </a:xfrm>
          <a:prstGeom prst="homePlate">
            <a:avLst>
              <a:gd name="adj" fmla="val 57519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D2080B67-E2D0-40EF-8013-7F7C0A740FC4}"/>
              </a:ext>
            </a:extLst>
          </p:cNvPr>
          <p:cNvSpPr txBox="1"/>
          <p:nvPr/>
        </p:nvSpPr>
        <p:spPr>
          <a:xfrm>
            <a:off x="419877" y="14196"/>
            <a:ext cx="58221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nit" pitchFamily="2" charset="-34"/>
                <a:cs typeface="Kanit" pitchFamily="2" charset="-34"/>
              </a:rPr>
              <a:t>9</a:t>
            </a:r>
            <a:endParaRPr lang="th-TH" sz="54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anit" pitchFamily="2" charset="-34"/>
              <a:cs typeface="Kanit" pitchFamily="2" charset="-34"/>
            </a:endParaRPr>
          </a:p>
        </p:txBody>
      </p:sp>
      <p:sp>
        <p:nvSpPr>
          <p:cNvPr id="9" name="กล่องข้อความ 8">
            <a:extLst>
              <a:ext uri="{FF2B5EF4-FFF2-40B4-BE49-F238E27FC236}">
                <a16:creationId xmlns:a16="http://schemas.microsoft.com/office/drawing/2014/main" id="{97DD0842-3A78-4DED-BC69-641E4EA61F53}"/>
              </a:ext>
            </a:extLst>
          </p:cNvPr>
          <p:cNvSpPr txBox="1"/>
          <p:nvPr/>
        </p:nvSpPr>
        <p:spPr>
          <a:xfrm>
            <a:off x="9166938" y="347180"/>
            <a:ext cx="30123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nit" pitchFamily="2" charset="-34"/>
                <a:cs typeface="Kanit" pitchFamily="2" charset="-34"/>
              </a:rPr>
              <a:t>ณ ปัจจุบัน   หน้าเว็บไซต์</a:t>
            </a: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nit" pitchFamily="2" charset="-34"/>
                <a:cs typeface="Kanit" pitchFamily="2" charset="-34"/>
              </a:rPr>
              <a:t> (</a:t>
            </a:r>
            <a:r>
              <a:rPr lang="th-TH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nit" pitchFamily="2" charset="-34"/>
                <a:cs typeface="Kanit" pitchFamily="2" charset="-34"/>
              </a:rPr>
              <a:t>ต่อ</a:t>
            </a: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nit" pitchFamily="2" charset="-34"/>
                <a:cs typeface="Kanit" pitchFamily="2" charset="-34"/>
              </a:rPr>
              <a:t>)</a:t>
            </a:r>
            <a:endParaRPr lang="th-TH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anit" pitchFamily="2" charset="-34"/>
              <a:cs typeface="Kanit" pitchFamily="2" charset="-34"/>
            </a:endParaRPr>
          </a:p>
        </p:txBody>
      </p:sp>
      <p:sp>
        <p:nvSpPr>
          <p:cNvPr id="2" name="Rectangle 8">
            <a:extLst>
              <a:ext uri="{FF2B5EF4-FFF2-40B4-BE49-F238E27FC236}">
                <a16:creationId xmlns:a16="http://schemas.microsoft.com/office/drawing/2014/main" id="{B160AA52-6DC9-4E60-8D4C-9BE0E593B8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14450" y="3211219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h-TH"/>
          </a:p>
        </p:txBody>
      </p:sp>
      <p:sp>
        <p:nvSpPr>
          <p:cNvPr id="10" name="กล่องข้อความ 9">
            <a:extLst>
              <a:ext uri="{FF2B5EF4-FFF2-40B4-BE49-F238E27FC236}">
                <a16:creationId xmlns:a16="http://schemas.microsoft.com/office/drawing/2014/main" id="{76C78CCA-8A73-4E1D-81FB-6589388BE72E}"/>
              </a:ext>
            </a:extLst>
          </p:cNvPr>
          <p:cNvSpPr txBox="1"/>
          <p:nvPr/>
        </p:nvSpPr>
        <p:spPr>
          <a:xfrm>
            <a:off x="3090496" y="331791"/>
            <a:ext cx="382508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nit" pitchFamily="2" charset="-34"/>
                <a:cs typeface="Kanit" pitchFamily="2" charset="-34"/>
              </a:rPr>
              <a:t>Blocks</a:t>
            </a:r>
            <a:r>
              <a:rPr lang="th-TH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nit" pitchFamily="2" charset="-34"/>
                <a:cs typeface="Kanit" pitchFamily="2" charset="-34"/>
              </a:rPr>
              <a:t> </a:t>
            </a:r>
            <a:r>
              <a:rPr lang="en-US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nit" pitchFamily="2" charset="-34"/>
                <a:cs typeface="Kanit" pitchFamily="2" charset="-34"/>
              </a:rPr>
              <a:t>Sensor</a:t>
            </a:r>
            <a:endParaRPr lang="th-TH" sz="4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anit" pitchFamily="2" charset="-34"/>
              <a:cs typeface="Kanit" pitchFamily="2" charset="-34"/>
            </a:endParaRPr>
          </a:p>
        </p:txBody>
      </p:sp>
      <p:sp>
        <p:nvSpPr>
          <p:cNvPr id="5" name="สี่เหลี่ยมผืนผ้า 4">
            <a:extLst>
              <a:ext uri="{FF2B5EF4-FFF2-40B4-BE49-F238E27FC236}">
                <a16:creationId xmlns:a16="http://schemas.microsoft.com/office/drawing/2014/main" id="{FBD1EA1D-94F1-4914-AEEE-E1393A73DE22}"/>
              </a:ext>
            </a:extLst>
          </p:cNvPr>
          <p:cNvSpPr/>
          <p:nvPr/>
        </p:nvSpPr>
        <p:spPr>
          <a:xfrm>
            <a:off x="4674723" y="6191317"/>
            <a:ext cx="41713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Kanit" panose="00000500000000000000" pitchFamily="2" charset="-34"/>
                <a:cs typeface="Kanit" panose="00000500000000000000" pitchFamily="2" charset="-34"/>
              </a:rPr>
              <a:t>https://funny-sable-653e3a.netlify.app/ui/</a:t>
            </a:r>
          </a:p>
        </p:txBody>
      </p:sp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227C615C-7944-41C5-B5DC-2D38E05B66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7024" y="3130173"/>
            <a:ext cx="4117787" cy="2933498"/>
          </a:xfrm>
          <a:prstGeom prst="rect">
            <a:avLst/>
          </a:prstGeom>
        </p:spPr>
      </p:pic>
      <p:pic>
        <p:nvPicPr>
          <p:cNvPr id="11" name="รูปภาพ 10">
            <a:extLst>
              <a:ext uri="{FF2B5EF4-FFF2-40B4-BE49-F238E27FC236}">
                <a16:creationId xmlns:a16="http://schemas.microsoft.com/office/drawing/2014/main" id="{E5AF85E1-0803-4884-B1FE-7FD6055346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2850" y="4401519"/>
            <a:ext cx="1977600" cy="1652919"/>
          </a:xfrm>
          <a:prstGeom prst="rect">
            <a:avLst/>
          </a:prstGeom>
        </p:spPr>
      </p:pic>
      <p:pic>
        <p:nvPicPr>
          <p:cNvPr id="12" name="รูปภาพ 11">
            <a:extLst>
              <a:ext uri="{FF2B5EF4-FFF2-40B4-BE49-F238E27FC236}">
                <a16:creationId xmlns:a16="http://schemas.microsoft.com/office/drawing/2014/main" id="{C86BBAFD-E259-4520-B0D5-C3AD45E1CE5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2176"/>
          <a:stretch/>
        </p:blipFill>
        <p:spPr>
          <a:xfrm>
            <a:off x="2475875" y="1342714"/>
            <a:ext cx="2147655" cy="1757821"/>
          </a:xfrm>
          <a:prstGeom prst="rect">
            <a:avLst/>
          </a:prstGeom>
        </p:spPr>
      </p:pic>
      <p:pic>
        <p:nvPicPr>
          <p:cNvPr id="13" name="รูปภาพ 12">
            <a:extLst>
              <a:ext uri="{FF2B5EF4-FFF2-40B4-BE49-F238E27FC236}">
                <a16:creationId xmlns:a16="http://schemas.microsoft.com/office/drawing/2014/main" id="{763ED0BB-A9E8-47D2-B62B-9B79E3CDE5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2053" y="4458586"/>
            <a:ext cx="4466587" cy="1499330"/>
          </a:xfrm>
          <a:prstGeom prst="rect">
            <a:avLst/>
          </a:prstGeom>
        </p:spPr>
      </p:pic>
      <p:pic>
        <p:nvPicPr>
          <p:cNvPr id="14" name="รูปภาพ 13">
            <a:extLst>
              <a:ext uri="{FF2B5EF4-FFF2-40B4-BE49-F238E27FC236}">
                <a16:creationId xmlns:a16="http://schemas.microsoft.com/office/drawing/2014/main" id="{F626DAA8-C791-40E0-B3DA-30EF4F6BFA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87266" y="1253192"/>
            <a:ext cx="3677173" cy="1749335"/>
          </a:xfrm>
          <a:prstGeom prst="rect">
            <a:avLst/>
          </a:prstGeom>
        </p:spPr>
      </p:pic>
      <p:pic>
        <p:nvPicPr>
          <p:cNvPr id="15" name="รูปภาพ 14">
            <a:extLst>
              <a:ext uri="{FF2B5EF4-FFF2-40B4-BE49-F238E27FC236}">
                <a16:creationId xmlns:a16="http://schemas.microsoft.com/office/drawing/2014/main" id="{E5007884-3710-4487-B7B0-3F37924B61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20820" y="1158013"/>
            <a:ext cx="2550359" cy="3031858"/>
          </a:xfrm>
          <a:prstGeom prst="rect">
            <a:avLst/>
          </a:prstGeom>
        </p:spPr>
      </p:pic>
      <p:pic>
        <p:nvPicPr>
          <p:cNvPr id="22" name="รูปภาพ 21">
            <a:extLst>
              <a:ext uri="{FF2B5EF4-FFF2-40B4-BE49-F238E27FC236}">
                <a16:creationId xmlns:a16="http://schemas.microsoft.com/office/drawing/2014/main" id="{10A261D5-EA2E-4598-9AD0-CD59EA03D03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9725"/>
          <a:stretch/>
        </p:blipFill>
        <p:spPr>
          <a:xfrm>
            <a:off x="306419" y="1335273"/>
            <a:ext cx="2051624" cy="1765262"/>
          </a:xfrm>
          <a:prstGeom prst="rect">
            <a:avLst/>
          </a:prstGeom>
        </p:spPr>
      </p:pic>
      <p:pic>
        <p:nvPicPr>
          <p:cNvPr id="16" name="รูปภาพ 15">
            <a:extLst>
              <a:ext uri="{FF2B5EF4-FFF2-40B4-BE49-F238E27FC236}">
                <a16:creationId xmlns:a16="http://schemas.microsoft.com/office/drawing/2014/main" id="{00DD93D0-B43A-44A2-9517-F35C7C0C669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52166"/>
          <a:stretch/>
        </p:blipFill>
        <p:spPr>
          <a:xfrm>
            <a:off x="628090" y="3268867"/>
            <a:ext cx="1788257" cy="1013065"/>
          </a:xfrm>
          <a:prstGeom prst="rect">
            <a:avLst/>
          </a:prstGeom>
        </p:spPr>
      </p:pic>
      <p:pic>
        <p:nvPicPr>
          <p:cNvPr id="23" name="รูปภาพ 22">
            <a:extLst>
              <a:ext uri="{FF2B5EF4-FFF2-40B4-BE49-F238E27FC236}">
                <a16:creationId xmlns:a16="http://schemas.microsoft.com/office/drawing/2014/main" id="{D3227E4D-DD1D-4F88-AF46-17FE85862C6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50000"/>
          <a:stretch/>
        </p:blipFill>
        <p:spPr>
          <a:xfrm>
            <a:off x="2664496" y="3268867"/>
            <a:ext cx="1710778" cy="1013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22903"/>
      </p:ext>
    </p:extLst>
  </p:cSld>
  <p:clrMapOvr>
    <a:masterClrMapping/>
  </p:clrMapOvr>
</p:sld>
</file>

<file path=ppt/theme/theme1.xml><?xml version="1.0" encoding="utf-8"?>
<a:theme xmlns:a="http://schemas.openxmlformats.org/drawingml/2006/main" name="ธีมของ Office">
  <a:themeElements>
    <a:clrScheme name="ธีมของ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ธีมของ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ธีมของ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2370</TotalTime>
  <Words>434</Words>
  <Application>Microsoft Office PowerPoint</Application>
  <PresentationFormat>แบบจอกว้าง</PresentationFormat>
  <Paragraphs>74</Paragraphs>
  <Slides>15</Slides>
  <Notes>0</Notes>
  <HiddenSlides>0</HiddenSlides>
  <MMClips>0</MMClips>
  <ScaleCrop>false</ScaleCrop>
  <HeadingPairs>
    <vt:vector size="6" baseType="variant">
      <vt:variant>
        <vt:lpstr>ฟอนต์ที่ถูกใช้</vt:lpstr>
      </vt:variant>
      <vt:variant>
        <vt:i4>6</vt:i4>
      </vt:variant>
      <vt:variant>
        <vt:lpstr>ธีม</vt:lpstr>
      </vt:variant>
      <vt:variant>
        <vt:i4>1</vt:i4>
      </vt:variant>
      <vt:variant>
        <vt:lpstr>ชื่อเรื่องสไลด์</vt:lpstr>
      </vt:variant>
      <vt:variant>
        <vt:i4>15</vt:i4>
      </vt:variant>
    </vt:vector>
  </HeadingPairs>
  <TitlesOfParts>
    <vt:vector size="22" baseType="lpstr">
      <vt:lpstr>Kanit</vt:lpstr>
      <vt:lpstr>Angsana New</vt:lpstr>
      <vt:lpstr>Calibri Light</vt:lpstr>
      <vt:lpstr>Cordia New</vt:lpstr>
      <vt:lpstr>Calibri</vt:lpstr>
      <vt:lpstr>Arial</vt:lpstr>
      <vt:lpstr>ธีมของ Office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งานนำเสนอ PowerPoint</dc:title>
  <dc:creator>ชานน หลีนายน้ำ</dc:creator>
  <cp:lastModifiedBy>CHANON LEENAINAM</cp:lastModifiedBy>
  <cp:revision>45</cp:revision>
  <dcterms:created xsi:type="dcterms:W3CDTF">2022-03-16T15:23:28Z</dcterms:created>
  <dcterms:modified xsi:type="dcterms:W3CDTF">2022-11-02T06:21:00Z</dcterms:modified>
</cp:coreProperties>
</file>